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96" r:id="rId2"/>
    <p:sldMasterId id="2147483768" r:id="rId3"/>
  </p:sldMasterIdLst>
  <p:notesMasterIdLst>
    <p:notesMasterId r:id="rId22"/>
  </p:notesMasterIdLst>
  <p:sldIdLst>
    <p:sldId id="256" r:id="rId4"/>
    <p:sldId id="257" r:id="rId5"/>
    <p:sldId id="258" r:id="rId6"/>
    <p:sldId id="269" r:id="rId7"/>
    <p:sldId id="259" r:id="rId8"/>
    <p:sldId id="261" r:id="rId9"/>
    <p:sldId id="260" r:id="rId10"/>
    <p:sldId id="262" r:id="rId11"/>
    <p:sldId id="263" r:id="rId12"/>
    <p:sldId id="287" r:id="rId13"/>
    <p:sldId id="265" r:id="rId14"/>
    <p:sldId id="272" r:id="rId15"/>
    <p:sldId id="268" r:id="rId16"/>
    <p:sldId id="270" r:id="rId17"/>
    <p:sldId id="293" r:id="rId18"/>
    <p:sldId id="295" r:id="rId19"/>
    <p:sldId id="296" r:id="rId20"/>
    <p:sldId id="294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878" autoAdjust="0"/>
  </p:normalViewPr>
  <p:slideViewPr>
    <p:cSldViewPr>
      <p:cViewPr varScale="1">
        <p:scale>
          <a:sx n="71" d="100"/>
          <a:sy n="71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774BA-641A-48A5-9573-1F9CBEF1C2AA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B47E8-AE5B-4AC9-938D-36A9807108A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47E8-AE5B-4AC9-938D-36A9807108A7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itakcent.com/wp-content/uploads/2011/09/787.jpg" TargetMode="Externa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9947-7DB5-4722-BC4C-847994A261F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7D2F-2562-4E08-8EE5-51244C5F86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9947-7DB5-4722-BC4C-847994A261F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7D2F-2562-4E08-8EE5-51244C5F86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9947-7DB5-4722-BC4C-847994A261F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7D2F-2562-4E08-8EE5-51244C5F86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DE66-A576-400E-885A-149DB871CC06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EA79-FEAB-4C06-AD42-F78305BE3B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DE66-A576-400E-885A-149DB871CC06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EA79-FEAB-4C06-AD42-F78305BE3B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DE66-A576-400E-885A-149DB871CC06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EA79-FEAB-4C06-AD42-F78305BE3B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DE66-A576-400E-885A-149DB871CC06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EA79-FEAB-4C06-AD42-F78305BE3B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DE66-A576-400E-885A-149DB871CC06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EA79-FEAB-4C06-AD42-F78305BE3B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DE66-A576-400E-885A-149DB871CC06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EA79-FEAB-4C06-AD42-F78305BE3B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DE66-A576-400E-885A-149DB871CC06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EA79-FEAB-4C06-AD42-F78305BE3B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DE66-A576-400E-885A-149DB871CC06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EA79-FEAB-4C06-AD42-F78305BE3B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9947-7DB5-4722-BC4C-847994A261F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7D2F-2562-4E08-8EE5-51244C5F86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DE66-A576-400E-885A-149DB871CC06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EA79-FEAB-4C06-AD42-F78305BE3B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DE66-A576-400E-885A-149DB871CC06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EA79-FEAB-4C06-AD42-F78305BE3B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DE66-A576-400E-885A-149DB871CC06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EA79-FEAB-4C06-AD42-F78305BE3B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632E-9743-424C-8CA5-11BB042F8FB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EB7-CB41-4CE9-BF6F-400E296C2FD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632E-9743-424C-8CA5-11BB042F8FB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EB7-CB41-4CE9-BF6F-400E296C2F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632E-9743-424C-8CA5-11BB042F8FB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2906EB7-CB41-4CE9-BF6F-400E296C2F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632E-9743-424C-8CA5-11BB042F8FB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EB7-CB41-4CE9-BF6F-400E296C2F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632E-9743-424C-8CA5-11BB042F8FB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EB7-CB41-4CE9-BF6F-400E296C2F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632E-9743-424C-8CA5-11BB042F8FB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EB7-CB41-4CE9-BF6F-400E296C2F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632E-9743-424C-8CA5-11BB042F8FB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EB7-CB41-4CE9-BF6F-400E296C2F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9947-7DB5-4722-BC4C-847994A261F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7D2F-2562-4E08-8EE5-51244C5F86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632E-9743-424C-8CA5-11BB042F8FB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EB7-CB41-4CE9-BF6F-400E296C2F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8" name="Рисунок 7" descr="Василь Герасим’юк">
            <a:hlinkClick r:id="rId2"/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2377440" cy="3773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632E-9743-424C-8CA5-11BB042F8FB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EB7-CB41-4CE9-BF6F-400E296C2F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632E-9743-424C-8CA5-11BB042F8FB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EB7-CB41-4CE9-BF6F-400E296C2F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9947-7DB5-4722-BC4C-847994A261F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7D2F-2562-4E08-8EE5-51244C5F86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9947-7DB5-4722-BC4C-847994A261F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7D2F-2562-4E08-8EE5-51244C5F86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9947-7DB5-4722-BC4C-847994A261F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7D2F-2562-4E08-8EE5-51244C5F86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9947-7DB5-4722-BC4C-847994A261F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7D2F-2562-4E08-8EE5-51244C5F86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9947-7DB5-4722-BC4C-847994A261F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7D2F-2562-4E08-8EE5-51244C5F86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9947-7DB5-4722-BC4C-847994A261F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7D2F-2562-4E08-8EE5-51244C5F86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9947-7DB5-4722-BC4C-847994A261F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7D2F-2562-4E08-8EE5-51244C5F867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CDE66-A576-400E-885A-149DB871CC06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0EA79-FEAB-4C06-AD42-F78305BE3B7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F39947-7DB5-4722-BC4C-847994A261FF}" type="datetimeFigureOut">
              <a:rPr lang="uk-UA" smtClean="0"/>
              <a:pPr/>
              <a:t>06.10.2017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567D2F-2562-4E08-8EE5-51244C5F867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itakcent.com/wp-content/uploads/2011/09/787.jpg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ukrhrestomatii/9-klas/pismennik/gerasim-uk-vasi/%D0%B3%D0%B5%D1%80%D0%B0%D1%81%D0%B8%D0%BC'%D1%8E%D0%BA2.jpg?attredirects=0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jpeg"/><Relationship Id="rId5" Type="http://schemas.openxmlformats.org/officeDocument/2006/relationships/hyperlink" Target="http://texty.org.ua/action/file/download?file_guid=55720" TargetMode="Externa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Users\&#1058;&#1077;&#1090;&#1100;&#1103;&#1085;&#1072;\Desktop\&#1074;&#1072;&#1089;&#1080;&#1083;&#1100;%20&#1075;&#1077;&#1088;&#1072;&#1089;&#1080;&#1084;&#1102;&#1082;%201\&#1074;&#1072;&#1089;&#1080;&#1083;&#1100;%20&#1075;&#1077;&#1088;&#1072;&#1089;&#1080;&#1084;&#1102;&#1082;\&#1043;&#1091;&#1094;&#1091;&#1083;&#1080;%20-%20&#1040;&#1088;&#1082;&#1072;&#1085;%20(&#1094;&#1080;&#1084;&#1073;&#1072;&#1083;&#1080;).mp3" TargetMode="Externa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Users\&#1058;&#1077;&#1090;&#1100;&#1103;&#1085;&#1072;\Desktop\&#1074;&#1072;&#1089;&#1080;&#1083;&#1100;%20&#1075;&#1077;&#1088;&#1072;&#1089;&#1080;&#1084;&#1102;&#1082;%201\&#1074;&#1072;&#1089;&#1080;&#1083;&#1100;%20&#1075;&#1077;&#1088;&#1072;&#1089;&#1080;&#1084;&#1102;&#1082;\&#1043;&#1091;&#1094;&#1091;&#1083;&#1100;&#1089;&#1100;&#1082;&#1080;&#1081;%20&#1090;&#1072;&#1085;&#1077;&#1094;&#1100;%20'&#1040;&#1088;&#1082;&#1072;&#1085;'.%20Hutsul%20dance%20'Arkan'..mp4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endParaRPr lang="uk-UA" dirty="0"/>
          </a:p>
        </p:txBody>
      </p:sp>
      <p:pic>
        <p:nvPicPr>
          <p:cNvPr id="4" name="Рисунок 3" descr="Василь Герасим’юк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377440" cy="377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771800" y="551686"/>
            <a:ext cx="6192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Поет «останніх речей». Василь Герасим’юк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2706" name="Picture 2" descr="https://im1-tub-ua.yandex.net/i?id=71754e6b53b0317d1b3bc2ce5233e77d&amp;n=33&amp;h=215&amp;w=3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2852936"/>
            <a:ext cx="5868886" cy="3668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          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692696"/>
            <a:ext cx="4572000" cy="373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Arial Black" pitchFamily="34" charset="0"/>
              </a:rPr>
              <a:t>У «</a:t>
            </a:r>
            <a:r>
              <a:rPr lang="uk-UA" sz="2000" b="1" dirty="0" err="1" smtClean="0">
                <a:solidFill>
                  <a:schemeClr val="bg1"/>
                </a:solidFill>
                <a:latin typeface="Arial Black" pitchFamily="34" charset="0"/>
              </a:rPr>
              <a:t>Космацькому</a:t>
            </a:r>
            <a:r>
              <a:rPr lang="uk-UA" sz="2000" b="1" dirty="0" smtClean="0">
                <a:solidFill>
                  <a:schemeClr val="bg1"/>
                </a:solidFill>
                <a:latin typeface="Arial Black" pitchFamily="34" charset="0"/>
              </a:rPr>
              <a:t> узорі» багато тяжких роздумів про негаразди власні, своїх ровесників і своєї нації («Ми на камінь поклали мечі…», «Ми все залишили в могилах предків…», «Ми будемо довго криваві роки розгрібати…»).</a:t>
            </a:r>
            <a:endParaRPr lang="uk-UA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4" descr="https://encrypted-tbn1.gstatic.com/images?q=tbn:ANd9GcT8sPUnaVG-XHrVt8oYDz6wbforUikPj_whCKVRLL9gab9mdcU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4797152"/>
            <a:ext cx="2562352" cy="1884705"/>
          </a:xfrm>
          <a:prstGeom prst="rect">
            <a:avLst/>
          </a:prstGeom>
          <a:noFill/>
        </p:spPr>
      </p:pic>
      <p:pic>
        <p:nvPicPr>
          <p:cNvPr id="6" name="Picture 4" descr="https://encrypted-tbn1.gstatic.com/images?q=tbn:ANd9GcT8sPUnaVG-XHrVt8oYDz6wbforUikPj_whCKVRLL9gab9mdcU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1648" y="4725144"/>
            <a:ext cx="2562352" cy="1884705"/>
          </a:xfrm>
          <a:prstGeom prst="rect">
            <a:avLst/>
          </a:prstGeom>
          <a:noFill/>
        </p:spPr>
      </p:pic>
      <p:pic>
        <p:nvPicPr>
          <p:cNvPr id="7" name="Picture 4" descr="https://encrypted-tbn1.gstatic.com/images?q=tbn:ANd9GcT8sPUnaVG-XHrVt8oYDz6wbforUikPj_whCKVRLL9gab9mdcU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1648" y="116632"/>
            <a:ext cx="2562352" cy="1884705"/>
          </a:xfrm>
          <a:prstGeom prst="rect">
            <a:avLst/>
          </a:prstGeom>
          <a:noFill/>
        </p:spPr>
      </p:pic>
      <p:pic>
        <p:nvPicPr>
          <p:cNvPr id="8" name="Picture 4" descr="https://encrypted-tbn1.gstatic.com/images?q=tbn:ANd9GcT8sPUnaVG-XHrVt8oYDz6wbforUikPj_whCKVRLL9gab9mdcU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6632"/>
            <a:ext cx="2562352" cy="1884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548680"/>
            <a:ext cx="4618856" cy="5623837"/>
          </a:xfrm>
        </p:spPr>
        <p:txBody>
          <a:bodyPr>
            <a:normAutofit fontScale="925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uk-UA" b="1" dirty="0" smtClean="0">
                <a:latin typeface="Arial Black" pitchFamily="34" charset="0"/>
              </a:rPr>
              <a:t>     </a:t>
            </a: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</a:rPr>
              <a:t>Збірка «Діти трепети» </a:t>
            </a:r>
          </a:p>
          <a:p>
            <a:pPr algn="ctr">
              <a:lnSpc>
                <a:spcPct val="170000"/>
              </a:lnSpc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</a:rPr>
              <a:t>(К., 1991).  До неї ввійшли вірші, писані переважно в період піднесення національно-демократичного руху.</a:t>
            </a:r>
          </a:p>
          <a:p>
            <a:pPr algn="ctr">
              <a:lnSpc>
                <a:spcPct val="170000"/>
              </a:lnSpc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</a:rPr>
              <a:t> Поет відчуває сучасний стан свого суспільства як критичну масу зла. </a:t>
            </a:r>
            <a:endParaRPr lang="uk-UA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34" name="AutoShape 2" descr="http://www.botanichka.ru/wp-content/uploads/2011/07/Aspen2-520x6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http://www.botanichka.ru/wp-content/uploads/2011/07/Aspen2-520x6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458" name="Picture 2" descr="https://im0-tub-ua.yandex.net/i?id=68800ff712e23504abcca860ee64eede&amp;n=33&amp;h=215&amp;w=3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4522259" cy="2551932"/>
          </a:xfrm>
          <a:prstGeom prst="rect">
            <a:avLst/>
          </a:prstGeom>
          <a:noFill/>
        </p:spPr>
      </p:pic>
      <p:pic>
        <p:nvPicPr>
          <p:cNvPr id="19460" name="Picture 4" descr="https://im1-tub-ua.yandex.net/i?id=b521893af6f337a1e077e06c1906d014&amp;n=33&amp;h=215&amp;w=3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573016"/>
            <a:ext cx="4171243" cy="2767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                               </a:t>
            </a:r>
            <a:endParaRPr lang="uk-UA" dirty="0"/>
          </a:p>
        </p:txBody>
      </p:sp>
      <p:pic>
        <p:nvPicPr>
          <p:cNvPr id="4" name="Рисунок 3" descr="Василь Герасим’юк. Поет у повітрі. — Київ, 2002"/>
          <p:cNvPicPr/>
          <p:nvPr/>
        </p:nvPicPr>
        <p:blipFill>
          <a:blip r:embed="rId2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744416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116632"/>
            <a:ext cx="4608512" cy="557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</a:rPr>
              <a:t>Вершини свого самовираження — свободи самовираження Герасим'юк сягнув у збірку «Поет у повітрі» (Л., 2002), відзначену Національною премією України </a:t>
            </a:r>
          </a:p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</a:rPr>
              <a:t>     ім.   Т. Шевченка                                              (2003). </a:t>
            </a:r>
            <a:endParaRPr lang="uk-UA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6203032" cy="3960440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                  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4896544" cy="381642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dirty="0" smtClean="0">
                <a:latin typeface="Arial Black" pitchFamily="34" charset="0"/>
              </a:rPr>
              <a:t>        </a:t>
            </a:r>
            <a:r>
              <a:rPr lang="uk-UA" sz="2000" b="1" dirty="0" smtClean="0">
                <a:solidFill>
                  <a:schemeClr val="bg1"/>
                </a:solidFill>
                <a:latin typeface="Arial Black" pitchFamily="34" charset="0"/>
              </a:rPr>
              <a:t>Поет — головний образ і поеми, і всієї збірки.   Уперше Герасим'юк так широко і спонтанно розгорнув своє розуміння і своє переживання місії поета в світі людей</a:t>
            </a:r>
            <a:r>
              <a:rPr lang="uk-UA" b="1" dirty="0" smtClean="0"/>
              <a:t>. </a:t>
            </a:r>
            <a:r>
              <a:rPr lang="uk-UA" dirty="0" smtClean="0"/>
              <a:t>      </a:t>
            </a:r>
            <a:endParaRPr lang="uk-UA" dirty="0"/>
          </a:p>
        </p:txBody>
      </p:sp>
      <p:pic>
        <p:nvPicPr>
          <p:cNvPr id="7" name="Рисунок 6" descr=" &amp;pcy;&amp;icy;&amp;scy;&amp;softcy;&amp;mcy;&amp;iecy;&amp;ncy;&amp;ncy;&amp;icy;&amp;kcy;&amp;icy; &amp;Iukcy;&amp;vcy;&amp;acy;&amp;ncy; &amp;Acy;&amp;ncy;&amp;dcy;&amp;rcy;&amp;ucy;&amp;scy;&amp;yacy;&amp;kcy;, &amp;Vcy;&amp;acy;&amp;scy;&amp;icy;&amp;lcy;&amp;softcy; &amp;Gcy;&amp;iecy;&amp;rcy;&amp;acy;&amp;scy;&amp;icy;&amp;mcy;’&amp;yucy;&amp;kcy;, &amp;Vcy;&amp;acy;&amp;scy;&amp;icy;&amp;lcy;&amp;softcy; &amp;Kcy;&amp;ucy;&amp;khcy;&amp;tcy;&amp;acy;, &amp;Pcy;&amp;iecy;&amp;tcy;&amp;rcy;&amp;ocy; &amp;KHcy;&amp;ocy;&amp;dcy;&amp;acy;&amp;ncy;&amp;icy;&amp;chcy;;"/>
          <p:cNvPicPr/>
          <p:nvPr/>
        </p:nvPicPr>
        <p:blipFill>
          <a:blip r:embed="rId2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67240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s://im3-tub-ua.yandex.net/i?id=b30b35ebae9afd5f86861d7125a2abdc&amp;n=33&amp;h=215&amp;w=3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4005064"/>
            <a:ext cx="3009900" cy="2047876"/>
          </a:xfrm>
          <a:prstGeom prst="rect">
            <a:avLst/>
          </a:prstGeom>
          <a:noFill/>
        </p:spPr>
      </p:pic>
      <p:pic>
        <p:nvPicPr>
          <p:cNvPr id="8" name="Рисунок 7" descr="13"/>
          <p:cNvPicPr/>
          <p:nvPr/>
        </p:nvPicPr>
        <p:blipFill>
          <a:blip r:embed="rId4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52839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53536"/>
            <a:ext cx="5626968" cy="5839760"/>
          </a:xfrm>
        </p:spPr>
        <p:txBody>
          <a:bodyPr/>
          <a:lstStyle/>
          <a:p>
            <a:r>
              <a:rPr lang="uk-UA" sz="2000" dirty="0" smtClean="0"/>
              <a:t>      </a:t>
            </a:r>
            <a:endParaRPr lang="uk-UA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052736"/>
            <a:ext cx="4176464" cy="108012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uk-UA" sz="8000" dirty="0" smtClean="0">
                <a:solidFill>
                  <a:schemeClr val="bg1"/>
                </a:solidFill>
                <a:latin typeface="Arial Black" pitchFamily="34" charset="0"/>
              </a:rPr>
              <a:t>“ </a:t>
            </a:r>
            <a:r>
              <a:rPr lang="uk-UA" sz="8000" dirty="0" err="1" smtClean="0">
                <a:solidFill>
                  <a:schemeClr val="bg1"/>
                </a:solidFill>
                <a:latin typeface="Arial Black" pitchFamily="34" charset="0"/>
              </a:rPr>
              <a:t>Папороть”</a:t>
            </a:r>
            <a:r>
              <a:rPr lang="uk-UA" sz="8000" dirty="0" smtClean="0">
                <a:solidFill>
                  <a:schemeClr val="bg1"/>
                </a:solidFill>
                <a:latin typeface="Arial Black" pitchFamily="34" charset="0"/>
              </a:rPr>
              <a:t> (2006)  - це ювілейна книжка, яка вийшла до п’ятдесятиріччя поета. </a:t>
            </a:r>
            <a:r>
              <a:rPr lang="ru-RU" sz="7200" dirty="0" smtClean="0">
                <a:latin typeface="Arial Black" pitchFamily="34" charset="0"/>
              </a:rPr>
              <a:t/>
            </a:r>
            <a:br>
              <a:rPr lang="ru-RU" sz="7200" dirty="0" smtClean="0">
                <a:latin typeface="Arial Black" pitchFamily="34" charset="0"/>
              </a:rPr>
            </a:br>
            <a:endParaRPr lang="uk-UA" sz="7200" dirty="0" smtClean="0">
              <a:latin typeface="Arial Black" pitchFamily="34" charset="0"/>
            </a:endParaRP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Василь Герасим’юк. Була така земля. — Київ: Факт, 2003"/>
          <p:cNvPicPr/>
          <p:nvPr/>
        </p:nvPicPr>
        <p:blipFill>
          <a:blip r:embed="rId2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8002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7904" y="692696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/>
            </a:r>
            <a:br>
              <a:rPr lang="uk-UA" sz="2400" b="1" dirty="0"/>
            </a:br>
            <a:endParaRPr lang="uk-UA" sz="2400" b="1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51920" y="-426692"/>
            <a:ext cx="5292080" cy="155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«Була така земля» (2003)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sites.google.com/site/ukrhrestomatii/_/rsrc/1322128976307/9-klas/pismennik/gerasim-uk-vasi/%D0%B3%D0%B5%D1%80%D0%B0%D1%81%D0%B8%D0%BC%27%D1%8E%D0%BA2.jpg?height=200&amp;width=174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2304256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7984" y="98072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 Black" pitchFamily="34" charset="0"/>
              </a:rPr>
              <a:t> </a:t>
            </a:r>
            <a:endParaRPr lang="ru-RU" dirty="0"/>
          </a:p>
        </p:txBody>
      </p:sp>
      <p:pic>
        <p:nvPicPr>
          <p:cNvPr id="10" name="Рисунок 9" descr="http://texty.org.ua/mod/file/thumbnail.php?file_guid=55720&amp;size=large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2232248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572000" y="2996952"/>
            <a:ext cx="4176464" cy="1891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Ключова книжка української поезії 2014 року – «Кров і легіт» Василя Герасим’юка</a:t>
            </a:r>
            <a:endParaRPr lang="uk-UA" sz="20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46237"/>
            <a:ext cx="8579296" cy="452628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                 </a:t>
            </a:r>
            <a:endParaRPr lang="uk-UA" dirty="0"/>
          </a:p>
        </p:txBody>
      </p:sp>
      <p:pic>
        <p:nvPicPr>
          <p:cNvPr id="4" name="Рисунок 3" descr="http://carpathians.eu/typo3temp/fl_realurl_image/2-22-bf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352928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-9676"/>
            <a:ext cx="381642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 </a:t>
            </a:r>
            <a:endParaRPr lang="uk-UA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Гуцули - Аркан (цимбали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 </a:t>
            </a:r>
            <a:endParaRPr lang="uk-UA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03648" y="813063"/>
            <a:ext cx="7416824" cy="50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55776" y="2132856"/>
            <a:ext cx="4032448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Аркан —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суто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чоловічий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танець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, символ того,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юнак став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дорослим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готовий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дорослих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вчинків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3887924" y="1376772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3856214">
            <a:off x="2392949" y="1826874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8742198">
            <a:off x="5502511" y="1819581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868144" y="3068960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1763688" y="3140968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9512" y="620688"/>
            <a:ext cx="295232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bg1"/>
                </a:solidFill>
                <a:latin typeface="Arial Black" pitchFamily="34" charset="0"/>
              </a:rPr>
              <a:t>Подорослішання</a:t>
            </a:r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12160" y="692696"/>
            <a:ext cx="284380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сконцентрованість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771800" y="0"/>
            <a:ext cx="3168352" cy="1196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itchFamily="34" charset="0"/>
              </a:rPr>
              <a:t>Поєднання людського і божественного світу 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0" y="2348880"/>
            <a:ext cx="259228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Енергетика 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16216" y="2492896"/>
            <a:ext cx="248376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Частина чоловічої спільноти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0" y="4437112"/>
            <a:ext cx="295232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 обов’язок, привілей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55576" y="5633864"/>
            <a:ext cx="360040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священнодійство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91672" y="4437112"/>
            <a:ext cx="295232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Ісус Христос-Син Людський, зв’язок із земним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499992" y="5633864"/>
            <a:ext cx="331236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Збереження духовних цінностей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252520" cy="1512168"/>
          </a:xfrm>
        </p:spPr>
        <p:txBody>
          <a:bodyPr>
            <a:normAutofit fontScale="40000" lnSpcReduction="20000"/>
          </a:bodyPr>
          <a:lstStyle/>
          <a:p>
            <a:endParaRPr lang="ru-RU" sz="2000" b="1" dirty="0" smtClean="0">
              <a:solidFill>
                <a:schemeClr val="bg1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r>
              <a:rPr lang="ru-RU" sz="6000" b="1" dirty="0" err="1" smtClean="0">
                <a:solidFill>
                  <a:schemeClr val="accent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Рід</a:t>
            </a:r>
            <a:r>
              <a:rPr lang="ru-RU" sz="6000" b="1" dirty="0" smtClean="0">
                <a:solidFill>
                  <a:schemeClr val="accent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6000" b="1" dirty="0" err="1" smtClean="0">
                <a:solidFill>
                  <a:schemeClr val="accent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літератури</a:t>
            </a:r>
            <a:r>
              <a:rPr lang="ru-RU" sz="6000" b="1" dirty="0" smtClean="0">
                <a:solidFill>
                  <a:schemeClr val="accent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6000" dirty="0" smtClean="0">
                <a:solidFill>
                  <a:schemeClr val="accent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6000" b="1" dirty="0" err="1" smtClean="0">
                <a:solidFill>
                  <a:schemeClr val="accent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Основна</a:t>
            </a:r>
            <a:r>
              <a:rPr lang="ru-RU" sz="6000" b="1" dirty="0" smtClean="0">
                <a:solidFill>
                  <a:schemeClr val="accent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думка </a:t>
            </a:r>
            <a:r>
              <a:rPr lang="uk-UA" sz="6000" dirty="0" smtClean="0">
                <a:solidFill>
                  <a:schemeClr val="accent1"/>
                </a:solidFill>
              </a:rPr>
              <a:t>  </a:t>
            </a:r>
            <a:r>
              <a:rPr lang="uk-UA" sz="6000" b="1" dirty="0" smtClean="0">
                <a:solidFill>
                  <a:schemeClr val="accent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Ідея </a:t>
            </a:r>
            <a:r>
              <a:rPr lang="uk-UA" sz="6000" dirty="0" smtClean="0">
                <a:solidFill>
                  <a:schemeClr val="accent1"/>
                </a:solidFill>
              </a:rPr>
              <a:t>  </a:t>
            </a:r>
            <a:r>
              <a:rPr lang="ru-RU" sz="6000" b="1" dirty="0" smtClean="0">
                <a:solidFill>
                  <a:schemeClr val="accent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Жанр </a:t>
            </a:r>
            <a:r>
              <a:rPr lang="uk-UA" sz="6000" b="1" dirty="0" smtClean="0">
                <a:solidFill>
                  <a:schemeClr val="accent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Тема </a:t>
            </a:r>
            <a:endParaRPr lang="ru-RU" sz="6000" dirty="0" smtClean="0">
              <a:solidFill>
                <a:schemeClr val="accent1"/>
              </a:solidFill>
            </a:endParaRPr>
          </a:p>
          <a:p>
            <a:pPr algn="just"/>
            <a:endParaRPr lang="ru-RU" sz="6000" dirty="0" smtClean="0">
              <a:solidFill>
                <a:schemeClr val="accent1"/>
              </a:solidFill>
            </a:endParaRPr>
          </a:p>
          <a:p>
            <a:endParaRPr lang="ru-RU" sz="3300" dirty="0" smtClean="0"/>
          </a:p>
          <a:p>
            <a:r>
              <a:rPr lang="uk-UA" sz="3300" dirty="0" smtClean="0"/>
              <a:t>         </a:t>
            </a:r>
            <a:endParaRPr lang="ru-RU" sz="3300" dirty="0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51520" y="704294"/>
            <a:ext cx="8712968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1. Р</a:t>
            </a:r>
            <a:r>
              <a:rPr kumimoji="0" lang="uk-UA" b="0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озповідь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про чоловічий початок, чоловічі стосунки, чоловіче життя  (Символіка: Танець-Аркан).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2. В</a:t>
            </a:r>
            <a:r>
              <a:rPr kumimoji="0" lang="uk-UA" b="0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озвеличення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чоловічої сили, чоловічого духу та єдності, дружби, </a:t>
            </a:r>
            <a:r>
              <a:rPr kumimoji="0" lang="uk-UA" b="0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взаємоєдності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3.  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мусиш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танцювати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аркан.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4.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Лірика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5.Вірш-філософська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лірика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933056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2782" y="5359485"/>
            <a:ext cx="261610" cy="463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50912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        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23429" y="188640"/>
            <a:ext cx="568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1"/>
                </a:solidFill>
                <a:latin typeface="Arial Black" pitchFamily="34" charset="0"/>
              </a:rPr>
              <a:t>Установіть відповідність:</a:t>
            </a:r>
            <a:endParaRPr lang="ru-RU" sz="28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31840" y="67555"/>
            <a:ext cx="568863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vi-VN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Анафора</a:t>
            </a:r>
            <a:r>
              <a:rPr kumimoji="0" lang="vi-VN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єдинопочаток; уживаний на початку віршових рядків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(глав у прозовому творі) повтор слів чи словосполучень (рідше 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речень).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vi-VN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Анафора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відіграє важливу композиційну роль у художньом у творі.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vi-VN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Алюзія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художньо-стилістичний прийом; натяк, відсилання до певного літературного твору або історичної події.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vi-VN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Верлі</a:t>
            </a:r>
            <a:r>
              <a:rPr kumimoji="0" lang="vi-VN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́</a:t>
            </a:r>
            <a:r>
              <a:rPr kumimoji="0" lang="vi-VN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неримований нерівнонаголошений віршорядок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(і вірш як жанр). 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39552" y="260648"/>
            <a:ext cx="2274552" cy="98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39552" y="1916832"/>
            <a:ext cx="2274552" cy="98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39552" y="3789040"/>
            <a:ext cx="2274552" cy="98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67544" y="5301208"/>
            <a:ext cx="2274552" cy="98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endParaRPr lang="uk-U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9932"/>
            <a:ext cx="781236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Народився в гуцульській родині, вивезеній у 40-і рр. до Караганди на «вічне поселення»; але наприкінці 50-х рр. батьки змогли повернутися в рідне 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с. </a:t>
            </a:r>
            <a:r>
              <a:rPr kumimoji="0" lang="uk-UA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Прокурава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uk-UA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Косівський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район, Івано-Франківська область), де й минуло його дитинство.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556" name="AutoShape 4" descr="https://encrypted-tbn3.gstatic.com/images?q=tbn:ANd9GcTIlAX_HSICR1wo8Z2_8DB_8jWpR5Cwp7Pp9PygnjjJU_HLyR8t"/>
          <p:cNvSpPr>
            <a:spLocks noChangeAspect="1" noChangeArrowheads="1"/>
          </p:cNvSpPr>
          <p:nvPr/>
        </p:nvSpPr>
        <p:spPr bwMode="auto">
          <a:xfrm>
            <a:off x="155575" y="-2560638"/>
            <a:ext cx="724852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3558" name="Picture 6" descr="https://encrypted-tbn3.gstatic.com/images?q=tbn:ANd9GcTIlAX_HSICR1wo8Z2_8DB_8jWpR5Cwp7Pp9PygnjjJU_HLyR8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4221088"/>
            <a:ext cx="3253110" cy="239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mainfoto" descr="&amp;Gcy;&amp;ucy;&amp;tscy;&amp;ucy;&amp;lcy;&amp;softcy;&amp;shchcy;&amp;icy;&amp;ncy;&amp;acy;"/>
          <p:cNvPicPr/>
          <p:nvPr/>
        </p:nvPicPr>
        <p:blipFill>
          <a:blip r:embed="rId4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456384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vcy;&amp;yacy;&amp;tcy;&amp;acy; &amp;gcy;&amp;ucy;&amp;tscy;&amp;ucy;&amp;lcy;&amp;softcy;&amp;shchcy;&amp;icy;&amp;ncy;&amp;icy; &amp;fcy;&amp;ocy;&amp;tcy;&amp;ocy;&quot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848" y="3789040"/>
            <a:ext cx="2736304" cy="287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988840"/>
            <a:ext cx="5364088" cy="216024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поезія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 В.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Герасим'юка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має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філософське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спрямування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насичена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прихованими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смислами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, символами.</a:t>
            </a:r>
            <a:b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Автор часто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звертається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 до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міфопоетичних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образів-символів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: образу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світового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 дерева, символу води,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вогню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повітря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землі</a:t>
            </a:r>
            <a:r>
              <a:rPr lang="ru-RU" sz="1800" dirty="0" smtClean="0">
                <a:latin typeface="Arial Black" pitchFamily="34" charset="0"/>
              </a:rPr>
              <a:t>.</a:t>
            </a:r>
            <a:r>
              <a:rPr lang="en-US" sz="1800" dirty="0" smtClean="0">
                <a:latin typeface="Arial Black" pitchFamily="34" charset="0"/>
              </a:rPr>
              <a:t>     </a:t>
            </a:r>
            <a:r>
              <a:rPr lang="en-US" dirty="0" smtClean="0"/>
              <a:t>             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005064"/>
            <a:ext cx="3419872" cy="25922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         </a:t>
            </a:r>
            <a:endParaRPr lang="uk-UA" sz="2000" dirty="0"/>
          </a:p>
        </p:txBody>
      </p:sp>
      <p:pic>
        <p:nvPicPr>
          <p:cNvPr id="5" name="Рисунок 4" descr="&amp;Ncy;&amp;acy;&amp;tcy;&amp;icy;&amp;scy;&amp;ncy;&amp;iukcy;&amp;tcy;&amp;softcy;, &amp;shchcy;&amp;ocy;&amp;bcy; &amp;pcy;&amp;ocy;&amp;bcy;&amp;acy;&amp;chcy;&amp;icy;&amp;tcy;&amp;icy; &amp;pcy;&amp;ocy;&amp;vcy;&amp;ncy;&amp;icy;&amp;jcy; &amp;rcy;&amp;ocy;&amp;zcy;&amp;mcy;&amp;iukcy;&amp;rcy;"/>
          <p:cNvPicPr/>
          <p:nvPr/>
        </p:nvPicPr>
        <p:blipFill>
          <a:blip r:embed="rId2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2427873" cy="288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2915816" y="3019805"/>
            <a:ext cx="3168352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 </a:t>
            </a:r>
            <a:endParaRPr lang="uk-UA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1506" name="Picture 2" descr="https://encrypted-tbn1.gstatic.com/images?q=tbn:ANd9GcS7Eow9bjV3vMNLTXLx87R3QzvLeGrFK3DtyDMsOors5_0aL-5ba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2268023" cy="315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pp.vk.me/c623423/v623423815/d6d2/YE8qvvl_Gx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2852936"/>
            <a:ext cx="3479915" cy="261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4248471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uk-UA" b="1" dirty="0" smtClean="0">
                <a:latin typeface="Arial Black" pitchFamily="34" charset="0"/>
              </a:rPr>
              <a:t>  </a:t>
            </a:r>
            <a:r>
              <a:rPr lang="uk-UA" sz="3200" b="1" dirty="0" smtClean="0">
                <a:solidFill>
                  <a:schemeClr val="bg1"/>
                </a:solidFill>
                <a:latin typeface="Arial Black" pitchFamily="34" charset="0"/>
              </a:rPr>
              <a:t>Поетика гуцульських обрядів, замовлянь, заклинань, легенд, узвичаєнь, усього </a:t>
            </a:r>
            <a:r>
              <a:rPr lang="uk-UA" sz="3200" b="1" dirty="0" err="1" smtClean="0">
                <a:solidFill>
                  <a:schemeClr val="bg1"/>
                </a:solidFill>
                <a:latin typeface="Arial Black" pitchFamily="34" charset="0"/>
              </a:rPr>
              <a:t>естетизованого</a:t>
            </a:r>
            <a:r>
              <a:rPr lang="uk-UA" sz="3200" b="1" dirty="0" smtClean="0">
                <a:solidFill>
                  <a:schemeClr val="bg1"/>
                </a:solidFill>
                <a:latin typeface="Arial Black" pitchFamily="34" charset="0"/>
              </a:rPr>
              <a:t>, як мало де інде, побуту й поводження — все це аспект світогляду, поважна частина свідомості Герасим'юка</a:t>
            </a:r>
            <a:r>
              <a:rPr lang="uk-UA" sz="3200" b="1" dirty="0" smtClean="0">
                <a:latin typeface="Arial Black" pitchFamily="34" charset="0"/>
              </a:rPr>
              <a:t>.</a:t>
            </a:r>
            <a:br>
              <a:rPr lang="uk-UA" sz="3200" b="1" dirty="0" smtClean="0">
                <a:latin typeface="Arial Black" pitchFamily="34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     </a:t>
            </a:r>
            <a:endParaRPr lang="uk-UA" dirty="0"/>
          </a:p>
        </p:txBody>
      </p:sp>
      <p:sp>
        <p:nvSpPr>
          <p:cNvPr id="20486" name="AutoShape 6" descr="https://encrypted-tbn1.gstatic.com/images?q=tbn:ANd9GcT8sPUnaVG-XHrVt8oYDz6wbforUikPj_whCKVRLL9gab9mdcU9"/>
          <p:cNvSpPr>
            <a:spLocks noChangeAspect="1" noChangeArrowheads="1"/>
          </p:cNvSpPr>
          <p:nvPr/>
        </p:nvSpPr>
        <p:spPr bwMode="auto">
          <a:xfrm>
            <a:off x="155575" y="-2560638"/>
            <a:ext cx="71913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8" name="AutoShape 8" descr="https://encrypted-tbn1.gstatic.com/images?q=tbn:ANd9GcT8sPUnaVG-XHrVt8oYDz6wbforUikPj_whCKVRLL9gab9mdcU9"/>
          <p:cNvSpPr>
            <a:spLocks noChangeAspect="1" noChangeArrowheads="1"/>
          </p:cNvSpPr>
          <p:nvPr/>
        </p:nvSpPr>
        <p:spPr bwMode="auto">
          <a:xfrm>
            <a:off x="155575" y="-2560638"/>
            <a:ext cx="71913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90" name="AutoShape 10" descr="https://encrypted-tbn1.gstatic.com/images?q=tbn:ANd9GcT8sPUnaVG-XHrVt8oYDz6wbforUikPj_whCKVRLL9gab9mdcU9"/>
          <p:cNvSpPr>
            <a:spLocks noChangeAspect="1" noChangeArrowheads="1"/>
          </p:cNvSpPr>
          <p:nvPr/>
        </p:nvSpPr>
        <p:spPr bwMode="auto">
          <a:xfrm>
            <a:off x="155575" y="-2560638"/>
            <a:ext cx="71913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 descr="http://kurs.if.ua/media/gallery/full/1/2/12029592_1173518509343923_944854817384223796_o_125f5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-1903"/>
          <a:stretch/>
        </p:blipFill>
        <p:spPr bwMode="auto">
          <a:xfrm>
            <a:off x="827584" y="3140968"/>
            <a:ext cx="280831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9" name="Гуцульський танець 'Аркан'. Hutsul dance 'Arkan'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679503" y="3212976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764704"/>
            <a:ext cx="4032448" cy="2664296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en-US" sz="2000" dirty="0" smtClean="0">
                <a:latin typeface="Arial Black" pitchFamily="34" charset="0"/>
              </a:rPr>
              <a:t>   </a:t>
            </a:r>
            <a:r>
              <a:rPr lang="uk-UA" sz="2000" b="1" dirty="0" smtClean="0">
                <a:solidFill>
                  <a:schemeClr val="bg1"/>
                </a:solidFill>
                <a:latin typeface="Arial Black" pitchFamily="34" charset="0"/>
              </a:rPr>
              <a:t>Пробудження інтересу до поетичної творчості й перші поетичні спроби припадають на шкільні роки в Косові. </a:t>
            </a:r>
            <a:endParaRPr lang="uk-UA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poetry.uazone.net/herasymyuk/portret.png"/>
          <p:cNvPicPr/>
          <p:nvPr/>
        </p:nvPicPr>
        <p:blipFill>
          <a:blip r:embed="rId2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2864619" cy="3730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7586" name="AutoShape 2" descr="https://im0-tub-ua.yandex.net/i?id=bc7424df397a8ef653c691eb5e9b7834&amp;n=33&amp;h=215&amp;w=3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88" name="Picture 4" descr="https://im0-tub-ua.yandex.net/i?id=bc7424df397a8ef653c691eb5e9b7834&amp;n=33&amp;h=215&amp;w=3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933056"/>
            <a:ext cx="4098091" cy="2736304"/>
          </a:xfrm>
          <a:prstGeom prst="rect">
            <a:avLst/>
          </a:prstGeom>
          <a:noFill/>
        </p:spPr>
      </p:pic>
      <p:pic>
        <p:nvPicPr>
          <p:cNvPr id="7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ocy;&amp;tcy;&amp;ocy; &amp;gcy;&amp;ucy;&amp;tscy;&amp;ucy;&amp;lcy;&amp;softcy;&amp;scy;&amp;softcy;&amp;kcy;&amp;ocy;&amp;yicy; &amp;khcy;&amp;acy;&amp;tcy;&amp;icy;&quot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861048"/>
            <a:ext cx="3384376" cy="2823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5338936" cy="6048672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uk-UA" sz="5500" b="1" dirty="0" smtClean="0">
                <a:solidFill>
                  <a:schemeClr val="bg1"/>
                </a:solidFill>
                <a:latin typeface="Arial Black" pitchFamily="34" charset="0"/>
              </a:rPr>
              <a:t>   Закінчив філологічний факультет Київського університету</a:t>
            </a:r>
            <a:r>
              <a:rPr lang="en-US" sz="55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uk-UA" sz="5500" b="1" dirty="0" smtClean="0">
                <a:solidFill>
                  <a:schemeClr val="bg1"/>
                </a:solidFill>
                <a:latin typeface="Arial Black" pitchFamily="34" charset="0"/>
              </a:rPr>
              <a:t>(1978).</a:t>
            </a:r>
          </a:p>
          <a:p>
            <a:pPr algn="ctr">
              <a:lnSpc>
                <a:spcPct val="170000"/>
              </a:lnSpc>
              <a:buNone/>
            </a:pPr>
            <a:r>
              <a:rPr lang="uk-UA" sz="5500" b="1" dirty="0" smtClean="0">
                <a:solidFill>
                  <a:schemeClr val="bg1"/>
                </a:solidFill>
                <a:latin typeface="Arial Black" pitchFamily="34" charset="0"/>
              </a:rPr>
              <a:t>Працював редактором у видавництвах «Молодь» та «Дніпро» (1978-1992).</a:t>
            </a:r>
          </a:p>
          <a:p>
            <a:pPr algn="ctr">
              <a:lnSpc>
                <a:spcPct val="170000"/>
              </a:lnSpc>
              <a:buNone/>
            </a:pPr>
            <a:r>
              <a:rPr lang="uk-UA" sz="5500" b="1" dirty="0" smtClean="0">
                <a:solidFill>
                  <a:schemeClr val="bg1"/>
                </a:solidFill>
                <a:latin typeface="Arial Black" pitchFamily="34" charset="0"/>
              </a:rPr>
              <a:t>Від 1992 — ведучий програм редакції літератури Національної радіокомпанії України.</a:t>
            </a:r>
          </a:p>
          <a:p>
            <a:pPr algn="ctr">
              <a:lnSpc>
                <a:spcPct val="170000"/>
              </a:lnSpc>
              <a:buNone/>
            </a:pPr>
            <a:r>
              <a:rPr lang="uk-UA" sz="5500" b="1" dirty="0" smtClean="0">
                <a:solidFill>
                  <a:schemeClr val="bg1"/>
                </a:solidFill>
                <a:latin typeface="Arial Black" pitchFamily="34" charset="0"/>
              </a:rPr>
              <a:t>Від 1993 — голова журі Міжнародного конкурсу молодих літераторів  </a:t>
            </a:r>
            <a:endParaRPr lang="en-US" sz="55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uk-UA" sz="5500" b="1" dirty="0" smtClean="0">
                <a:solidFill>
                  <a:schemeClr val="bg1"/>
                </a:solidFill>
                <a:latin typeface="Arial Black" pitchFamily="34" charset="0"/>
              </a:rPr>
              <a:t>“ </a:t>
            </a:r>
            <a:r>
              <a:rPr lang="uk-UA" sz="5500" b="1" dirty="0" err="1" smtClean="0">
                <a:solidFill>
                  <a:schemeClr val="bg1"/>
                </a:solidFill>
                <a:latin typeface="Arial Black" pitchFamily="34" charset="0"/>
              </a:rPr>
              <a:t>Гранослов”</a:t>
            </a:r>
            <a:r>
              <a:rPr lang="uk-UA" sz="55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 algn="ctr">
              <a:lnSpc>
                <a:spcPct val="170000"/>
              </a:lnSpc>
              <a:buNone/>
            </a:pPr>
            <a:r>
              <a:rPr lang="uk-UA" sz="5500" b="1" dirty="0" smtClean="0">
                <a:solidFill>
                  <a:schemeClr val="bg1"/>
                </a:solidFill>
                <a:latin typeface="Arial Black" pitchFamily="34" charset="0"/>
              </a:rPr>
              <a:t>Від 2011 — ведучий програми «Діалог» на телеканалі </a:t>
            </a:r>
            <a:r>
              <a:rPr lang="uk-UA" sz="5500" b="1" dirty="0" err="1" smtClean="0">
                <a:solidFill>
                  <a:schemeClr val="bg1"/>
                </a:solidFill>
                <a:latin typeface="Arial Black" pitchFamily="34" charset="0"/>
              </a:rPr>
              <a:t>“Культура”</a:t>
            </a:r>
            <a:r>
              <a:rPr lang="uk-UA" sz="55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 algn="ctr">
              <a:lnSpc>
                <a:spcPct val="170000"/>
              </a:lnSpc>
              <a:buNone/>
            </a:pPr>
            <a:r>
              <a:rPr lang="uk-UA" sz="3800" b="1" dirty="0" smtClean="0">
                <a:latin typeface="Arial Black" pitchFamily="34" charset="0"/>
              </a:rPr>
              <a:t>                                               </a:t>
            </a:r>
            <a:endParaRPr lang="uk-UA" sz="3800" b="1" dirty="0">
              <a:latin typeface="Arial Black" pitchFamily="34" charset="0"/>
            </a:endParaRPr>
          </a:p>
        </p:txBody>
      </p:sp>
      <p:pic>
        <p:nvPicPr>
          <p:cNvPr id="4" name="Рисунок 3" descr="Василь Герасим’юк. Фото Марії Захарченко"/>
          <p:cNvPicPr/>
          <p:nvPr/>
        </p:nvPicPr>
        <p:blipFill>
          <a:blip r:embed="rId2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736304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zbruc.eu/sites/default/files/pictures/bogdana-prezentdsc0393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56388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4834880" cy="63367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Arial Black" pitchFamily="34" charset="0"/>
              </a:rPr>
              <a:t>Перша поетична збірка «Смереки», К., 1982 р.  У Герасим'юка смерека — не окраса ландшафту й не стимулятор поетичного сентименту, а величина міфотворча, аналог світового дерева чи дерева життя і роду.  </a:t>
            </a:r>
            <a:endParaRPr lang="uk-UA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mainfoto" descr="&amp;Gcy;&amp;ucy;&amp;tscy;&amp;ucy;&amp;lcy;&amp;softcy;&amp;shchcy;&amp;icy;&amp;ncy;&amp;acy;"/>
          <p:cNvPicPr/>
          <p:nvPr/>
        </p:nvPicPr>
        <p:blipFill>
          <a:blip r:embed="rId2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672408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AutoShape 4" descr="http://www.karpaty365.com/images/gallery/thumbs/karpaty-kraevyd-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14" name="Picture 6" descr="http://www.karpaty365.com/images/gallery/thumbs/karpaty-kraevyd-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2445510"/>
            <a:ext cx="2888175" cy="4412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karpaty365.com/images/gallery/thumbs/karpaty-kraevyd-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4627672"/>
            <a:ext cx="3312368" cy="223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6848" y="260648"/>
            <a:ext cx="4197152" cy="4687732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uk-UA" dirty="0" smtClean="0">
                <a:latin typeface="Arial Black" pitchFamily="34" charset="0"/>
              </a:rPr>
              <a:t>    </a:t>
            </a:r>
            <a:r>
              <a:rPr lang="uk-UA" sz="2000" b="1" dirty="0" smtClean="0">
                <a:solidFill>
                  <a:schemeClr val="bg1"/>
                </a:solidFill>
                <a:latin typeface="Arial Black" pitchFamily="34" charset="0"/>
              </a:rPr>
              <a:t>1986 у Києві  вийшла друга збірка «Потоки». Назва також не довільна: потоки — одна з тих стихій, що творять космос Карпат.                             </a:t>
            </a:r>
            <a:endParaRPr lang="uk-UA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www.karpaty365.com/images/gallery/thumbs/karpaty-kraevyd-0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844824"/>
            <a:ext cx="3744416" cy="2521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://www.karpaty365.com/images/gallery/thumbs/karpaty-kraevyd-0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664"/>
            <a:ext cx="2832527" cy="190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karpaty365.com/images/gallery/thumbs/karpaty-kraevyd-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4005064"/>
            <a:ext cx="3415594" cy="229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4978896" cy="299695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b="1" dirty="0" smtClean="0">
                <a:latin typeface="Arial Black" pitchFamily="34" charset="0"/>
              </a:rPr>
              <a:t>  </a:t>
            </a: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</a:rPr>
              <a:t>Третя збірка — «</a:t>
            </a:r>
            <a:r>
              <a:rPr lang="uk-UA" sz="2400" b="1" dirty="0" err="1" smtClean="0">
                <a:solidFill>
                  <a:schemeClr val="bg1"/>
                </a:solidFill>
                <a:latin typeface="Arial Black" pitchFamily="34" charset="0"/>
              </a:rPr>
              <a:t>Космацький</a:t>
            </a: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  <a:latin typeface="Arial Black" pitchFamily="34" charset="0"/>
              </a:rPr>
              <a:t>узір</a:t>
            </a: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</a:rPr>
              <a:t>» — з'явилася вже в роки «гласності»</a:t>
            </a:r>
          </a:p>
          <a:p>
            <a:pPr algn="ctr">
              <a:lnSpc>
                <a:spcPct val="150000"/>
              </a:lnSpc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</a:rPr>
              <a:t>   (К., 1989).</a:t>
            </a:r>
            <a:endParaRPr lang="uk-UA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poetry.uazone.net/herasymyuk/kos-uz0.png"/>
          <p:cNvPicPr/>
          <p:nvPr/>
        </p:nvPicPr>
        <p:blipFill>
          <a:blip r:embed="rId2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507125" cy="626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oetry.uazone.net/herasymyuk/kos-uz3a.png"/>
          <p:cNvPicPr/>
          <p:nvPr/>
        </p:nvPicPr>
        <p:blipFill>
          <a:blip r:embed="rId3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1872208" cy="242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3" descr="http://poetry.uazone.net/herasymyuk/kos-uz2a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172819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oetry.uazone.net/herasymyuk/kos-uz1a.png"/>
          <p:cNvPicPr/>
          <p:nvPr/>
        </p:nvPicPr>
        <p:blipFill>
          <a:blip r:embed="rId5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1808272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1344</TotalTime>
  <Words>429</Words>
  <Application>Microsoft Office PowerPoint</Application>
  <PresentationFormat>Экран (4:3)</PresentationFormat>
  <Paragraphs>117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1_Специальное оформление</vt:lpstr>
      <vt:lpstr>Специальное оформление</vt:lpstr>
      <vt:lpstr>Апекс</vt:lpstr>
      <vt:lpstr>                      </vt:lpstr>
      <vt:lpstr>                      </vt:lpstr>
      <vt:lpstr>  поезія В. Герасим'юка  має філософське спрямування, насичена прихованими смислами, символами.  Автор часто звертається до міфопоетичних образів-символів: образу світового дерева, символу води, вогню, повітря, землі.                   </vt:lpstr>
      <vt:lpstr>          </vt:lpstr>
      <vt:lpstr>                        </vt:lpstr>
      <vt:lpstr>                  </vt:lpstr>
      <vt:lpstr>                        </vt:lpstr>
      <vt:lpstr>                      </vt:lpstr>
      <vt:lpstr>       </vt:lpstr>
      <vt:lpstr>                                           </vt:lpstr>
      <vt:lpstr>           </vt:lpstr>
      <vt:lpstr>      </vt:lpstr>
      <vt:lpstr>                          </vt:lpstr>
      <vt:lpstr>      </vt:lpstr>
      <vt:lpstr>                   </vt:lpstr>
      <vt:lpstr>Слайд 16</vt:lpstr>
      <vt:lpstr>              </vt:lpstr>
      <vt:lpstr>Слайд 18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Тетьяна</cp:lastModifiedBy>
  <cp:revision>207</cp:revision>
  <dcterms:created xsi:type="dcterms:W3CDTF">2016-01-23T11:49:01Z</dcterms:created>
  <dcterms:modified xsi:type="dcterms:W3CDTF">2017-10-06T07:48:31Z</dcterms:modified>
</cp:coreProperties>
</file>