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0" r:id="rId3"/>
    <p:sldId id="261" r:id="rId4"/>
    <p:sldId id="263" r:id="rId5"/>
    <p:sldId id="257" r:id="rId6"/>
    <p:sldId id="264" r:id="rId7"/>
    <p:sldId id="268" r:id="rId8"/>
    <p:sldId id="266" r:id="rId9"/>
    <p:sldId id="267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6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614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615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1C54AF-9A8A-4ECB-B770-5CABDD2D1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08002-775C-4550-9A36-D57036A41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68CDC-8A0E-453A-A827-28A9C16BF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7D834-B705-4575-B6CD-AD27DB23BE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54B4-1900-4EFE-AFC2-525932B92A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55EAB-D0BB-455C-AC54-235729B436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57A01-197B-40AD-892A-D43FDB4A52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15880-3232-4C58-A708-A98137FC62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5DC38-7439-41E5-BCF7-28C2451D28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60E3C-12EB-48CF-876C-886020C725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61A27-FF3D-4705-9840-FEC7572089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endParaRPr 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05141BDE-9312-4CF4-A531-E727E299C7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3800" b="1"/>
              <a:t/>
            </a:r>
            <a:br>
              <a:rPr lang="uk-UA" sz="3800" b="1"/>
            </a:br>
            <a:r>
              <a:rPr lang="uk-UA" sz="3800" b="1"/>
              <a:t>ДРУЖБА С.С. ГУЛАКА –АРТЕМОВСЬКОГО ТА Т. ШЕВЧЕНКА- ДВОХ ВЕЛИКИХ СИНІВ УКРАЇНИ</a:t>
            </a:r>
            <a:r>
              <a:rPr lang="en-US" sz="3800"/>
              <a:t>                         </a:t>
            </a:r>
            <a:endParaRPr lang="ru-RU" sz="3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</a:t>
            </a:r>
            <a:endParaRPr lang="ru-RU"/>
          </a:p>
        </p:txBody>
      </p:sp>
      <p:pic>
        <p:nvPicPr>
          <p:cNvPr id="7173" name="Picture 5" descr="0_55641_ee534a58_-1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6475"/>
            <a:ext cx="2919413" cy="4043363"/>
          </a:xfrm>
          <a:prstGeom prst="rect">
            <a:avLst/>
          </a:prstGeom>
          <a:noFill/>
        </p:spPr>
      </p:pic>
      <p:pic>
        <p:nvPicPr>
          <p:cNvPr id="7177" name="Picture 9" descr="ANd9GcQHR8JXPDVypnLWR6pdp8TT9yrSJeRJYq3IGSuIHaC3j2lPAuV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276475"/>
            <a:ext cx="3168650" cy="410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27000"/>
          </a:xfrm>
        </p:spPr>
        <p:txBody>
          <a:bodyPr/>
          <a:lstStyle/>
          <a:p>
            <a:r>
              <a:rPr lang="en-US" sz="3800"/>
              <a:t>                                         </a:t>
            </a:r>
            <a:endParaRPr lang="ru-RU" sz="3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                                             </a:t>
            </a:r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04813"/>
            <a:ext cx="7704138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852738"/>
            <a:ext cx="7786688" cy="152400"/>
          </a:xfrm>
        </p:spPr>
        <p:txBody>
          <a:bodyPr/>
          <a:lstStyle/>
          <a:p>
            <a:pPr algn="just"/>
            <a:r>
              <a:rPr lang="uk-UA" sz="2000"/>
              <a:t>                                          </a:t>
            </a:r>
            <a:r>
              <a:rPr lang="uk-UA" sz="2400" b="1"/>
              <a:t>Література:</a:t>
            </a:r>
            <a:br>
              <a:rPr lang="uk-UA" sz="2400" b="1"/>
            </a:br>
            <a:r>
              <a:rPr lang="uk-UA" sz="2400" b="1"/>
              <a:t>Ільченко О.Є. Петербурзька осінь. Звичайний хлопець: Повісті.— К.: Веселка,  1988</a:t>
            </a:r>
            <a:br>
              <a:rPr lang="uk-UA" sz="2400" b="1"/>
            </a:br>
            <a:r>
              <a:rPr lang="uk-UA" sz="2400" b="1"/>
              <a:t>Коваль Г.Ф. Музей С.С. Гулака-Артемовського у Городищі: Путівник.—Дніпропетровськ:  Промінь, 1979 .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>М</a:t>
            </a:r>
            <a:r>
              <a:rPr lang="uk-UA" sz="2400" b="1"/>
              <a:t>ельник</a:t>
            </a:r>
            <a:r>
              <a:rPr lang="ru-RU" sz="2400" b="1"/>
              <a:t> Ольга</a:t>
            </a:r>
            <a:r>
              <a:rPr lang="uk-UA" sz="2400" b="1"/>
              <a:t>. Сім іпостасей Гулака-Артемовського // Українська газета,   № 45, 2008 р.</a:t>
            </a:r>
            <a:br>
              <a:rPr lang="uk-UA" sz="2400" b="1"/>
            </a:br>
            <a:r>
              <a:rPr lang="uk-UA" sz="2400" b="1"/>
              <a:t>Шевченко Т.  Г. Твори: В 5-ти т. Т. 5. — К.: Дніпро, 1985 </a:t>
            </a:r>
            <a:br>
              <a:rPr lang="uk-UA" sz="2400" b="1"/>
            </a:br>
            <a:r>
              <a:rPr lang="uk-UA" sz="2400" b="1"/>
              <a:t>http://tarasshevchenko.at.ua/</a:t>
            </a:r>
            <a:br>
              <a:rPr lang="uk-UA" sz="2400" b="1"/>
            </a:br>
            <a:r>
              <a:rPr lang="uk-UA" sz="2400" b="1"/>
              <a:t>http://leksika.com.ua/</a:t>
            </a:r>
            <a:br>
              <a:rPr lang="uk-UA" sz="2400" b="1"/>
            </a:br>
            <a:r>
              <a:rPr lang="uk-UA" sz="2400" b="1"/>
              <a:t>http://izbornyk.org.ua/s</a:t>
            </a:r>
            <a:br>
              <a:rPr lang="uk-UA" sz="2400" b="1"/>
            </a:br>
            <a:r>
              <a:rPr lang="uk-UA" sz="2400" b="1"/>
              <a:t>radiosvoboda.org/content/article/941188.html</a:t>
            </a:r>
            <a:r>
              <a:rPr lang="ru-RU" sz="3800"/>
              <a:t>                                      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          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Презентац</a:t>
            </a:r>
            <a:r>
              <a:rPr lang="uk-UA" b="1"/>
              <a:t>і</a:t>
            </a:r>
            <a:r>
              <a:rPr lang="ru-RU" b="1"/>
              <a:t>ю підготувала</a:t>
            </a:r>
            <a:r>
              <a:rPr lang="ru-RU"/>
              <a:t>                  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/>
              <a:t>Учитель української мови і літератури Вербівської ЗОШ І-ІІІступенів</a:t>
            </a:r>
          </a:p>
          <a:p>
            <a:pPr algn="ctr">
              <a:buFont typeface="Wingdings" pitchFamily="2" charset="2"/>
              <a:buNone/>
            </a:pPr>
            <a:r>
              <a:rPr lang="uk-UA" sz="3200" b="1"/>
              <a:t>Городищенської районної ради</a:t>
            </a:r>
          </a:p>
          <a:p>
            <a:pPr algn="ctr">
              <a:buFont typeface="Wingdings" pitchFamily="2" charset="2"/>
              <a:buNone/>
            </a:pPr>
            <a:r>
              <a:rPr lang="uk-UA" sz="3200" b="1"/>
              <a:t>Черкаської області</a:t>
            </a:r>
            <a:endParaRPr lang="ru-RU" sz="3200" b="1"/>
          </a:p>
          <a:p>
            <a:pPr algn="ctr">
              <a:buFont typeface="Wingdings" pitchFamily="2" charset="2"/>
              <a:buNone/>
            </a:pPr>
            <a:r>
              <a:rPr lang="ru-RU" sz="3200" b="1"/>
              <a:t>Цимбалюк Т.А</a:t>
            </a:r>
            <a:r>
              <a:rPr lang="ru-RU"/>
              <a:t>.          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</a:t>
            </a: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4813"/>
            <a:ext cx="7772400" cy="57261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4000" b="1"/>
              <a:t>  Познайомилися вони далекого 1838 року в Петербурзі. Відтоді стали нерозлучними друзями в радощах і бідах, у злетах і падіннях.... </a:t>
            </a:r>
            <a:r>
              <a:rPr lang="uk-UA" sz="4000" b="1"/>
              <a:t>                                    </a:t>
            </a:r>
            <a:endParaRPr lang="ru-RU" sz="4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    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260350"/>
            <a:ext cx="6084887" cy="5976938"/>
          </a:xfrm>
        </p:spPr>
        <p:txBody>
          <a:bodyPr/>
          <a:lstStyle/>
          <a:p>
            <a:r>
              <a:rPr lang="ru-RU" sz="3200" b="1"/>
              <a:t>Стоїть явір над водою,</a:t>
            </a:r>
            <a:br>
              <a:rPr lang="ru-RU" sz="3200" b="1"/>
            </a:br>
            <a:r>
              <a:rPr lang="ru-RU" sz="3200" b="1"/>
              <a:t>В воду похилився, </a:t>
            </a:r>
            <a:br>
              <a:rPr lang="ru-RU" sz="3200" b="1"/>
            </a:br>
            <a:r>
              <a:rPr lang="ru-RU" sz="3200" b="1"/>
              <a:t>На козака недоленька,</a:t>
            </a:r>
            <a:br>
              <a:rPr lang="ru-RU" sz="3200" b="1"/>
            </a:br>
            <a:r>
              <a:rPr lang="ru-RU" sz="3200" b="1"/>
              <a:t>Козак зажурився.</a:t>
            </a:r>
            <a:br>
              <a:rPr lang="ru-RU" sz="3200" b="1"/>
            </a:br>
            <a:r>
              <a:rPr lang="ru-RU" sz="3200" b="1"/>
              <a:t>Не хилися, явороньку:</a:t>
            </a:r>
            <a:br>
              <a:rPr lang="ru-RU" sz="3200" b="1"/>
            </a:br>
            <a:r>
              <a:rPr lang="ru-RU" sz="3200" b="1"/>
              <a:t>Ще ти зелененький,</a:t>
            </a:r>
            <a:br>
              <a:rPr lang="ru-RU" sz="3200" b="1"/>
            </a:br>
            <a:r>
              <a:rPr lang="ru-RU" sz="3200" b="1"/>
              <a:t>Не журися, козаченьку:</a:t>
            </a:r>
            <a:br>
              <a:rPr lang="ru-RU" sz="3200" b="1"/>
            </a:br>
            <a:r>
              <a:rPr lang="ru-RU" sz="3200" b="1"/>
              <a:t>Ще ти молоденький.</a:t>
            </a:r>
            <a:br>
              <a:rPr lang="ru-RU" sz="3200" b="1"/>
            </a:br>
            <a:r>
              <a:rPr lang="ru-RU" sz="3200" b="1"/>
              <a:t>Не рад явір хилитися – </a:t>
            </a:r>
            <a:br>
              <a:rPr lang="ru-RU" sz="3200" b="1"/>
            </a:br>
            <a:r>
              <a:rPr lang="ru-RU" sz="3200" b="1"/>
              <a:t>Вода корні миє,</a:t>
            </a:r>
            <a:br>
              <a:rPr lang="ru-RU" sz="3200" b="1"/>
            </a:br>
            <a:r>
              <a:rPr lang="ru-RU" sz="3200" b="1"/>
              <a:t>Не рад козак журитися – </a:t>
            </a:r>
            <a:br>
              <a:rPr lang="ru-RU" sz="3200" b="1"/>
            </a:br>
            <a:r>
              <a:rPr lang="ru-RU" sz="3200" b="1"/>
              <a:t>Так серденько ниє.</a:t>
            </a:r>
            <a:r>
              <a:rPr lang="uk-UA" sz="2400"/>
              <a:t>                                     </a:t>
            </a:r>
            <a:endParaRPr lang="ru-RU" sz="2400"/>
          </a:p>
        </p:txBody>
      </p:sp>
      <p:pic>
        <p:nvPicPr>
          <p:cNvPr id="10245" name="Picture 5" descr="doroga_na_sich%281%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3276600" cy="338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</a:t>
            </a: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6250"/>
            <a:ext cx="7772400" cy="56546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/>
              <a:t> </a:t>
            </a:r>
            <a:r>
              <a:rPr lang="ru-RU" sz="4000" b="1"/>
              <a:t>Ця присвята стоїть на титульній сторінці видання пісні 1860-го року. А народилася мелодія в один із музичних вечорів у Петербурзі, у присутності Тараса Григоровича. Згодом вона стала його улюбленою піснею. </a:t>
            </a:r>
            <a:br>
              <a:rPr lang="ru-RU" sz="4000" b="1"/>
            </a:br>
            <a:r>
              <a:rPr lang="ru-RU" sz="4000" b="1"/>
              <a:t/>
            </a:r>
            <a:br>
              <a:rPr lang="ru-RU" sz="4000" b="1"/>
            </a:br>
            <a:r>
              <a:rPr lang="uk-UA" sz="2400"/>
              <a:t>                                            </a:t>
            </a:r>
            <a:endParaRPr 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800"/>
              <a:t> </a:t>
            </a:r>
            <a:r>
              <a:rPr lang="uk-UA" sz="3800" b="1"/>
              <a:t>КАРТИНА </a:t>
            </a:r>
            <a:r>
              <a:rPr lang="en-US" sz="3800" b="1"/>
              <a:t/>
            </a:r>
            <a:br>
              <a:rPr lang="en-US" sz="3800" b="1"/>
            </a:br>
            <a:r>
              <a:rPr lang="uk-UA" sz="3800" b="1"/>
              <a:t>Г.В. ТЕРПИЛОВСЬКОГО “ СТОЇТЬ ЯВІР НАД ВОДОЮ”</a:t>
            </a:r>
            <a:r>
              <a:rPr lang="uk-UA" sz="3800"/>
              <a:t>                                           </a:t>
            </a:r>
            <a:endParaRPr lang="ru-RU" sz="3800"/>
          </a:p>
        </p:txBody>
      </p:sp>
      <p:pic>
        <p:nvPicPr>
          <p:cNvPr id="3076" name="Picture 4" descr="998d853520153cfae83e33b809acb33d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700213"/>
            <a:ext cx="6696075" cy="4824412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</a:t>
            </a: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476250"/>
            <a:ext cx="5410200" cy="5654675"/>
          </a:xfrm>
        </p:spPr>
        <p:txBody>
          <a:bodyPr/>
          <a:lstStyle/>
          <a:p>
            <a:pPr algn="just"/>
            <a:endParaRPr lang="uk-UA" sz="900"/>
          </a:p>
          <a:p>
            <a:pPr algn="just">
              <a:buFont typeface="Wingdings" pitchFamily="2" charset="2"/>
              <a:buNone/>
            </a:pPr>
            <a:r>
              <a:rPr lang="uk-UA" b="1"/>
              <a:t>Геніальний Глінка говорив, що кращого чоловічого голосу не чув ніколи. Особливо чарувало композитора виконання Артемовським ролі Руслана. ( «Руслан і Людмила»). Шевчеко цілком поділяв цей погляд. </a:t>
            </a:r>
          </a:p>
          <a:p>
            <a:pPr algn="just"/>
            <a:endParaRPr lang="uk-UA" sz="900" b="1"/>
          </a:p>
          <a:p>
            <a:pPr algn="just"/>
            <a:endParaRPr lang="uk-UA" sz="900" b="1"/>
          </a:p>
          <a:p>
            <a:pPr algn="just"/>
            <a:endParaRPr lang="uk-UA" sz="900" b="1"/>
          </a:p>
          <a:p>
            <a:pPr algn="just"/>
            <a:endParaRPr lang="uk-UA" sz="900" b="1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/>
            <a:endParaRPr lang="uk-UA" sz="900"/>
          </a:p>
          <a:p>
            <a:pPr algn="just">
              <a:buFont typeface="Wingdings" pitchFamily="2" charset="2"/>
              <a:buNone/>
            </a:pPr>
            <a:endParaRPr lang="uk-UA" sz="900"/>
          </a:p>
        </p:txBody>
      </p:sp>
      <p:pic>
        <p:nvPicPr>
          <p:cNvPr id="13316" name="Picture 4" descr="&amp;pcy;&amp;ocy;&amp;rcy;&amp;tcy;&amp;rcy;&amp;iecy;&amp;tcy; &amp;kcy;&amp;ocy;&amp;mcy;&amp;pcy;&amp;ocy;&amp;zcy;&amp;icy;&amp;tcy;&amp;ocy;&amp;rcy;&amp;acy; &amp;Gcy;&amp;lcy;&amp;i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8913"/>
            <a:ext cx="2520950" cy="3205162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119563" y="56848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0"/>
              <a:t> </a:t>
            </a:r>
            <a:endParaRPr lang="ru-RU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          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7772400" cy="65976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sz="3600" b="1"/>
              <a:t>В одному з листів він писав: « Та що за опера, так ну! А надто, як </a:t>
            </a:r>
            <a:r>
              <a:rPr lang="en-US" sz="3600" b="1"/>
              <a:t>A</a:t>
            </a:r>
            <a:r>
              <a:rPr lang="uk-UA" sz="3600" b="1"/>
              <a:t>ртем</a:t>
            </a:r>
            <a:r>
              <a:rPr lang="ru-RU" sz="3600" b="1"/>
              <a:t>о</a:t>
            </a:r>
            <a:r>
              <a:rPr lang="uk-UA" sz="3600" b="1"/>
              <a:t>вський співав Руслана, то так, що аж потилицю почухаєш— далебі, правда! Добрий співака, нічого сказать!.». А найдужче зворушило Тараса виконання ролі Чупруна в п’єсі Івана Котляревського « москаль-чарівник». </a:t>
            </a:r>
            <a:endParaRPr lang="ru-RU" sz="3600" b="1"/>
          </a:p>
          <a:p>
            <a:pPr algn="just">
              <a:lnSpc>
                <a:spcPct val="80000"/>
              </a:lnSpc>
            </a:pPr>
            <a:endParaRPr lang="uk-UA" sz="3600" b="1"/>
          </a:p>
          <a:p>
            <a:pPr algn="just">
              <a:lnSpc>
                <a:spcPct val="80000"/>
              </a:lnSpc>
            </a:pPr>
            <a:r>
              <a:rPr lang="uk-UA" sz="3200" b="1"/>
              <a:t>                                          </a:t>
            </a:r>
            <a:endParaRPr lang="ru-RU" sz="32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845425" cy="1143000"/>
          </a:xfrm>
        </p:spPr>
        <p:txBody>
          <a:bodyPr/>
          <a:lstStyle/>
          <a:p>
            <a:r>
              <a:rPr lang="uk-UA"/>
              <a:t>                                       </a:t>
            </a: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260350"/>
            <a:ext cx="6084887" cy="453072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/>
              <a:t>    Із листа Шевченка Гулаку-Артемовському « Всяко</a:t>
            </a:r>
            <a:r>
              <a:rPr lang="ru-RU" sz="2400" b="1"/>
              <a:t>е даяние благо, если оно неожиданно, как, например, твои 20 р., полученные сегодня. Благодарю тебя, искренний друже мой!. Трижды благодарю . [      ] </a:t>
            </a:r>
            <a:r>
              <a:rPr lang="uk-UA" sz="2400" b="1"/>
              <a:t> Только вот что: если я не ошибаюсь, у нас с тобой уговору не  б</a:t>
            </a:r>
            <a:r>
              <a:rPr lang="ru-RU" sz="2400" b="1"/>
              <a:t>ы</a:t>
            </a:r>
            <a:r>
              <a:rPr lang="uk-UA" sz="2400" b="1"/>
              <a:t>ло, тебе платить мне за работу. Кажется , так.  Правда, давно это было; я могу  и забыть. Я помню только печеное порося и пирожки в корзинке. Помнишь ли , добр</a:t>
            </a:r>
            <a:r>
              <a:rPr lang="ru-RU" sz="2400" b="1"/>
              <a:t>ы</a:t>
            </a:r>
            <a:r>
              <a:rPr lang="uk-UA" sz="2400" b="1"/>
              <a:t>й друг мой! Счастливое время!  </a:t>
            </a:r>
            <a:r>
              <a:rPr lang="ru-RU" sz="2400" b="1"/>
              <a:t>[   ] </a:t>
            </a:r>
            <a:endParaRPr lang="uk-UA" sz="24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/>
              <a:t>    Прощай </a:t>
            </a:r>
            <a:r>
              <a:rPr lang="ru-RU" sz="2400" b="1"/>
              <a:t>, мой искренний друже, не забывай бесталанного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Т.   Шевченка.» </a:t>
            </a:r>
            <a:r>
              <a:rPr lang="uk-UA" sz="2400" b="1"/>
              <a:t>                                   </a:t>
            </a:r>
            <a:endParaRPr lang="ru-RU" sz="2400" b="1"/>
          </a:p>
        </p:txBody>
      </p:sp>
      <p:pic>
        <p:nvPicPr>
          <p:cNvPr id="15369" name="Picture 9" descr="&amp;Acy;&amp;vcy;&amp;tcy;&amp;ocy;&amp;pcy;&amp;ocy;&amp;rcy;&amp;tcy;&amp;rcy;&amp;iecy;&amp;tcy;. 18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74963" cy="3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         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908050"/>
            <a:ext cx="5616575" cy="453072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У 1962 році в державному видавництві образотворчого мистецтва й музичної літератури побачила світ книга Леоніда Кауфмана «С.С. Гулак-Артемовський»</a:t>
            </a:r>
            <a:r>
              <a:rPr lang="en-US" b="1"/>
              <a:t> </a:t>
            </a:r>
            <a:r>
              <a:rPr lang="uk-UA" b="1"/>
              <a:t>У ній </a:t>
            </a:r>
            <a:r>
              <a:rPr lang="ru-RU" b="1"/>
              <a:t> розповідається про дружбу Семена Гулака-Артемовського з Тарасом Шевченком.</a:t>
            </a:r>
            <a:r>
              <a:rPr lang="ru-RU" sz="2400"/>
              <a:t> </a:t>
            </a:r>
            <a:r>
              <a:rPr lang="uk-UA" sz="2400"/>
              <a:t>                                            </a:t>
            </a:r>
            <a:endParaRPr lang="ru-RU" sz="2400"/>
          </a:p>
        </p:txBody>
      </p:sp>
      <p:pic>
        <p:nvPicPr>
          <p:cNvPr id="16388" name="Picture 4" descr="22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955800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&amp;Tcy;&amp;acy;&amp;rcy;&amp;acy;&amp;scy; &amp;SHcy;&amp;iecy;&amp;vcy;&amp;chcy;&amp;iecy;&amp;ncy;&amp;kcy;&amp;ocy;. &amp;Fcy;&amp;ocy;&amp;tcy;&amp;ocy;. 1858-18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525"/>
            <a:ext cx="2051050" cy="2087563"/>
          </a:xfrm>
          <a:prstGeom prst="rect">
            <a:avLst/>
          </a:prstGeom>
          <a:noFill/>
        </p:spPr>
      </p:pic>
      <p:pic>
        <p:nvPicPr>
          <p:cNvPr id="16390" name="Picture 6" descr="ANd9GcTh1IQYcPJRSTmQ-gUJBcXwCgBju5w9JwTzOjbDX1IbwKVpRAQb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08275"/>
            <a:ext cx="205105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242</TotalTime>
  <Words>341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Слои</vt:lpstr>
      <vt:lpstr> ДРУЖБА С.С. ГУЛАКА –АРТЕМОВСЬКОГО ТА Т. ШЕВЧЕНКА- ДВОХ ВЕЛИКИХ СИНІВ УКРАЇНИ                         </vt:lpstr>
      <vt:lpstr>                                </vt:lpstr>
      <vt:lpstr>                                       </vt:lpstr>
      <vt:lpstr>                                 </vt:lpstr>
      <vt:lpstr> КАРТИНА  Г.В. ТЕРПИЛОВСЬКОГО “ СТОЇТЬ ЯВІР НАД ВОДОЮ”                                           </vt:lpstr>
      <vt:lpstr>                             </vt:lpstr>
      <vt:lpstr>                                             </vt:lpstr>
      <vt:lpstr>                                       </vt:lpstr>
      <vt:lpstr>                                            </vt:lpstr>
      <vt:lpstr>                                         </vt:lpstr>
      <vt:lpstr>                                          Література: Ільченко О.Є. Петербурзька осінь. Звичайний хлопець: Повісті.— К.: Веселка,  1988 Коваль Г.Ф. Музей С.С. Гулака-Артемовського у Городищі: Путівник.—Дніпропетровськ:  Промінь, 1979 . Мельник Ольга. Сім іпостасей Гулака-Артемовського // Українська газета,   № 45, 2008 р. Шевченко Т.  Г. Твори: В 5-ти т. Т. 5. — К.: Дніпро, 1985  http://tarasshevchenko.at.ua/ http://leksika.com.ua/ http://izbornyk.org.ua/s radiosvoboda.org/content/article/941188.html                                         </vt:lpstr>
      <vt:lpstr>Презентацію підготувала                    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ДРУЖБА С.С. ГУЛАКА –АРТЕМОВСЬКОГО ТА Т. ШЕВЧЕНКА- ДВОХ ВЕЛИКИХ СИНІВ УКРАЇНИ                         </dc:title>
  <dc:creator>User</dc:creator>
  <cp:lastModifiedBy>Тетьяна</cp:lastModifiedBy>
  <cp:revision>11</cp:revision>
  <dcterms:created xsi:type="dcterms:W3CDTF">2013-02-08T19:15:03Z</dcterms:created>
  <dcterms:modified xsi:type="dcterms:W3CDTF">2017-10-16T10:54:34Z</dcterms:modified>
</cp:coreProperties>
</file>