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  <p:sldId id="263" r:id="rId3"/>
    <p:sldId id="267" r:id="rId4"/>
    <p:sldId id="268" r:id="rId5"/>
    <p:sldId id="262" r:id="rId6"/>
    <p:sldId id="258" r:id="rId7"/>
    <p:sldId id="259" r:id="rId8"/>
    <p:sldId id="256" r:id="rId9"/>
    <p:sldId id="257" r:id="rId10"/>
    <p:sldId id="270" r:id="rId11"/>
    <p:sldId id="271" r:id="rId12"/>
    <p:sldId id="266" r:id="rId13"/>
    <p:sldId id="265" r:id="rId14"/>
    <p:sldId id="269" r:id="rId15"/>
    <p:sldId id="261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81D1ACA-2024-416E-B778-7CC3D2701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30E06-1678-4825-B962-93F1769C1E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03C60-042B-4662-AD98-40E0915972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BCEA-AD9D-4772-864B-BEDDF417F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3D7D8-22B8-477E-B48E-A5B9D35FBF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B2F2A-B617-4DE9-B15F-8CAD66DD47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005AE-8D66-4725-AD40-10F73D827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05792-FB5B-4108-B0BF-5D4E9D9F54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CE0DE-E3A8-4D5E-8637-325A104E71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DA74E-D6BE-4128-97E0-7E1724D648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56CF5-237F-4590-8960-FC5D923B13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E89CACE-2AC5-4AEF-980F-79781005FD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790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90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1%96%D1%8F_%28%D1%82%D0%B5%D0%B0%D1%82%D1%80%29" TargetMode="External"/><Relationship Id="rId3" Type="http://schemas.openxmlformats.org/officeDocument/2006/relationships/hyperlink" Target="http://uk.wikipedia.org/wiki/%D0%A5%D0%BE%D1%80" TargetMode="External"/><Relationship Id="rId7" Type="http://schemas.openxmlformats.org/officeDocument/2006/relationships/hyperlink" Target="http://uk.wikipedia.org/wiki/%D0%90%D0%BA%D1%82" TargetMode="External"/><Relationship Id="rId2" Type="http://schemas.openxmlformats.org/officeDocument/2006/relationships/hyperlink" Target="http://uk.wikipedia.org/wiki/%D0%86%D1%82%D0%B0%D0%BB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1%86%D0%B5%D0%BD%D0%B0" TargetMode="External"/><Relationship Id="rId11" Type="http://schemas.openxmlformats.org/officeDocument/2006/relationships/hyperlink" Target="http://uk.wikipedia.org/wiki/%D0%A3%D0%B2%D0%B5%D1%80%D1%82%D1%8E%D1%80%D0%B0" TargetMode="External"/><Relationship Id="rId5" Type="http://schemas.openxmlformats.org/officeDocument/2006/relationships/hyperlink" Target="http://uk.wikipedia.org/wiki/%D0%91%D0%B0%D0%BB%D0%B5%D1%82" TargetMode="External"/><Relationship Id="rId10" Type="http://schemas.openxmlformats.org/officeDocument/2006/relationships/hyperlink" Target="http://uk.wikipedia.org/wiki/%D0%90%D0%BD%D1%81%D0%B0%D0%BC%D0%B1%D0%BB%D1%8C" TargetMode="External"/><Relationship Id="rId4" Type="http://schemas.openxmlformats.org/officeDocument/2006/relationships/hyperlink" Target="http://uk.wikipedia.org/wiki/%D0%9E%D1%80%D0%BA%D0%B5%D1%81%D1%82%D1%80" TargetMode="External"/><Relationship Id="rId9" Type="http://schemas.openxmlformats.org/officeDocument/2006/relationships/hyperlink" Target="http://uk.wikipedia.org/wiki/%D0%90%D1%80%D1%96%D1%8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/>
              <a:t/>
            </a:r>
            <a:br>
              <a:rPr lang="uk-UA" sz="4000"/>
            </a:br>
            <a:r>
              <a:rPr lang="uk-UA" sz="4000"/>
              <a:t> </a:t>
            </a:r>
            <a:r>
              <a:rPr lang="ru-RU" sz="3200" b="0"/>
              <a:t>Опера «Запорожець за Дунаєм»</a:t>
            </a:r>
            <a:r>
              <a:rPr lang="ru-RU" sz="4000" b="0"/>
              <a:t/>
            </a:r>
            <a:br>
              <a:rPr lang="ru-RU" sz="4000" b="0"/>
            </a:br>
            <a:r>
              <a:rPr lang="uk-UA" sz="4000"/>
              <a:t> </a:t>
            </a:r>
            <a:endParaRPr lang="ru-RU" sz="400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</a:t>
            </a:r>
            <a:endParaRPr lang="ru-RU"/>
          </a:p>
        </p:txBody>
      </p:sp>
      <p:pic>
        <p:nvPicPr>
          <p:cNvPr id="6152" name="Picture 8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13787" cy="6669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8825" y="3933825"/>
            <a:ext cx="8385175" cy="1431925"/>
          </a:xfrm>
        </p:spPr>
        <p:txBody>
          <a:bodyPr/>
          <a:lstStyle/>
          <a:p>
            <a:r>
              <a:rPr lang="en-US"/>
              <a:t>   </a:t>
            </a:r>
            <a:endParaRPr lang="ru-RU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uk-UA"/>
          </a:p>
          <a:p>
            <a:pPr algn="r"/>
            <a:endParaRPr lang="uk-UA"/>
          </a:p>
          <a:p>
            <a:pPr algn="r"/>
            <a:endParaRPr lang="uk-UA" sz="1800" b="1"/>
          </a:p>
          <a:p>
            <a:pPr algn="r"/>
            <a:endParaRPr lang="uk-UA" sz="1800" b="1"/>
          </a:p>
          <a:p>
            <a:pPr algn="r"/>
            <a:r>
              <a:rPr lang="uk-UA" sz="1800" b="1"/>
              <a:t>МАРІЯ  ЗАНЬКОВЕЦЬКА</a:t>
            </a:r>
            <a:endParaRPr lang="uk-UA"/>
          </a:p>
          <a:p>
            <a:endParaRPr lang="uk-UA" sz="1800" b="1"/>
          </a:p>
          <a:p>
            <a:pPr algn="r"/>
            <a:endParaRPr lang="uk-UA" b="1"/>
          </a:p>
          <a:p>
            <a:pPr algn="r"/>
            <a:endParaRPr lang="uk-UA" b="1"/>
          </a:p>
          <a:p>
            <a:pPr algn="r"/>
            <a:endParaRPr lang="ru-RU"/>
          </a:p>
        </p:txBody>
      </p:sp>
      <p:pic>
        <p:nvPicPr>
          <p:cNvPr id="49156" name="Picture 4" descr="200px-%D0%97%D0%B0%D0%BD%D1%8C%D0%BA%D0%BE%D0%B2%D0%B5%D1%86%D1%8C%D0%BA%D0%B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260350"/>
            <a:ext cx="1905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 descr="&amp;Kcy;&amp;rcy;&amp;ocy;&amp;pcy;&amp;icy;&amp;vcy;&amp;ncy;&amp;icy;&amp;tscy;&amp;softcy;&amp;kcy;&amp;icy;&amp;jcy; &amp;Mcy;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8913"/>
            <a:ext cx="1905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800475" y="2924175"/>
            <a:ext cx="1687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b="1">
                <a:effectLst>
                  <a:outerShdw blurRad="38100" dist="38100" dir="2700000" algn="tl">
                    <a:srgbClr val="000000"/>
                  </a:outerShdw>
                </a:effectLst>
              </a:rPr>
              <a:t>ЗОЯ ГАЙДАЙ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9159" name="Picture 7" descr="220px-Lytvynenko-Volgemut_MI_Soc_Kiev_1936_03_p10b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3500438"/>
            <a:ext cx="20955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627313" y="6308725"/>
            <a:ext cx="407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b="1">
                <a:effectLst>
                  <a:outerShdw blurRad="38100" dist="38100" dir="2700000" algn="tl">
                    <a:srgbClr val="000000"/>
                  </a:outerShdw>
                </a:effectLst>
              </a:rPr>
              <a:t>МАРІЯ ЛИТВИНЕНКО-ВОЛЬГЕМУТ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9162" name="Picture 10" descr="Gayday Z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188913"/>
            <a:ext cx="16764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95288" y="3068638"/>
            <a:ext cx="317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b="1">
                <a:effectLst>
                  <a:outerShdw blurRad="38100" dist="38100" dir="2700000" algn="tl">
                    <a:srgbClr val="000000"/>
                  </a:outerShdw>
                </a:effectLst>
              </a:rPr>
              <a:t>МАРКО КРОПИВНИЦЬКИЙ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  </a:t>
            </a:r>
            <a:endParaRPr lang="ru-RU"/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3500438"/>
            <a:ext cx="8845550" cy="2595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z="1800" b="1"/>
              <a:t>ІВАН СЕМЕНОВИЧ КОЗЛОВСЬКИЙ</a:t>
            </a:r>
            <a:r>
              <a:rPr lang="uk-UA"/>
              <a:t> </a:t>
            </a:r>
          </a:p>
          <a:p>
            <a:pPr>
              <a:buFont typeface="Wingdings" pitchFamily="2" charset="2"/>
              <a:buNone/>
            </a:pPr>
            <a:r>
              <a:rPr lang="uk-UA"/>
              <a:t>                               </a:t>
            </a:r>
            <a:r>
              <a:rPr lang="uk-UA" sz="1800" b="1"/>
              <a:t>ІВАН    СЕРГІЙОВИЧ</a:t>
            </a:r>
            <a:r>
              <a:rPr lang="uk-UA"/>
              <a:t>   </a:t>
            </a:r>
            <a:r>
              <a:rPr lang="uk-UA" sz="1800" b="1"/>
              <a:t>ПАТОРЖИНСЬКИЙ  </a:t>
            </a:r>
            <a:r>
              <a:rPr lang="uk-UA" b="1"/>
              <a:t>  </a:t>
            </a:r>
            <a:r>
              <a:rPr lang="uk-UA"/>
              <a:t>                     </a:t>
            </a:r>
            <a:endParaRPr lang="ru-RU"/>
          </a:p>
        </p:txBody>
      </p:sp>
      <p:pic>
        <p:nvPicPr>
          <p:cNvPr id="50180" name="Picture 4" descr="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22669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6" descr="&amp;Pcy;&amp;acy;&amp;tcy;&amp;ocy;&amp;rcy;&amp;zhcy;&amp;icy;&amp;ncy;&amp;scy;&amp;softcy;&amp;kcy;&amp;icy;&amp;jcy; &amp;Iukcy;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49275"/>
            <a:ext cx="2286000" cy="347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          </a:t>
            </a:r>
            <a:endParaRPr lang="ru-RU"/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                                </a:t>
            </a:r>
            <a:endParaRPr lang="ru-RU"/>
          </a:p>
        </p:txBody>
      </p:sp>
      <p:pic>
        <p:nvPicPr>
          <p:cNvPr id="45060" name="Picture 4" descr="im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    </a:t>
            </a:r>
            <a:endParaRPr lang="ru-RU"/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                            </a:t>
            </a:r>
            <a:endParaRPr lang="ru-RU"/>
          </a:p>
        </p:txBody>
      </p:sp>
      <p:pic>
        <p:nvPicPr>
          <p:cNvPr id="44037" name="Picture 5" descr="img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20713"/>
            <a:ext cx="8280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/>
              <a:t> КНИГИ ПРО КОМПОЗИТОРА                                   </a:t>
            </a:r>
            <a:endParaRPr lang="ru-RU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                                 </a:t>
            </a:r>
            <a:endParaRPr lang="ru-RU"/>
          </a:p>
        </p:txBody>
      </p:sp>
      <p:pic>
        <p:nvPicPr>
          <p:cNvPr id="48133" name="Picture 5" descr="b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0" y="765175"/>
            <a:ext cx="2095500" cy="2743200"/>
          </a:xfrm>
          <a:prstGeom prst="rect">
            <a:avLst/>
          </a:prstGeom>
          <a:noFill/>
        </p:spPr>
      </p:pic>
      <p:pic>
        <p:nvPicPr>
          <p:cNvPr id="48135" name="Picture 7" descr="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3375"/>
            <a:ext cx="2095500" cy="2743200"/>
          </a:xfrm>
          <a:prstGeom prst="rect">
            <a:avLst/>
          </a:prstGeom>
          <a:noFill/>
        </p:spPr>
      </p:pic>
      <p:pic>
        <p:nvPicPr>
          <p:cNvPr id="48137" name="Picture 9" descr="b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2492375"/>
            <a:ext cx="2095500" cy="2743200"/>
          </a:xfrm>
          <a:prstGeom prst="rect">
            <a:avLst/>
          </a:prstGeom>
          <a:noFill/>
        </p:spPr>
      </p:pic>
      <p:pic>
        <p:nvPicPr>
          <p:cNvPr id="48139" name="Picture 11" descr="b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3860800"/>
            <a:ext cx="2095500" cy="2743200"/>
          </a:xfrm>
          <a:prstGeom prst="rect">
            <a:avLst/>
          </a:prstGeom>
          <a:noFill/>
        </p:spPr>
      </p:pic>
      <p:pic>
        <p:nvPicPr>
          <p:cNvPr id="48141" name="Picture 13" descr="b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789363"/>
            <a:ext cx="20955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/>
              <a:t>  </a:t>
            </a:r>
            <a:br>
              <a:rPr lang="uk-UA" sz="4000"/>
            </a:br>
            <a:r>
              <a:rPr lang="uk-UA" sz="4000"/>
              <a:t/>
            </a:r>
            <a:br>
              <a:rPr lang="uk-UA" sz="4000"/>
            </a:br>
            <a:r>
              <a:rPr lang="uk-UA" sz="4000"/>
              <a:t/>
            </a:r>
            <a:br>
              <a:rPr lang="uk-UA" sz="4000"/>
            </a:br>
            <a:r>
              <a:rPr lang="uk-UA" sz="4000"/>
              <a:t/>
            </a:r>
            <a:br>
              <a:rPr lang="uk-UA" sz="4000"/>
            </a:br>
            <a:r>
              <a:rPr lang="uk-UA" sz="4000"/>
              <a:t/>
            </a:r>
            <a:br>
              <a:rPr lang="uk-UA" sz="4000"/>
            </a:br>
            <a:r>
              <a:rPr lang="uk-UA" sz="4000"/>
              <a:t/>
            </a:r>
            <a:br>
              <a:rPr lang="uk-UA" sz="4000"/>
            </a:br>
            <a:r>
              <a:rPr lang="uk-UA" sz="4000"/>
              <a:t> </a:t>
            </a:r>
            <a:r>
              <a:rPr lang="uk-UA" sz="2400"/>
              <a:t>Опера (</a:t>
            </a:r>
            <a:r>
              <a:rPr lang="uk-UA" sz="2400">
                <a:hlinkClick r:id="rId2" tooltip="Італійська мова"/>
              </a:rPr>
              <a:t>італ.</a:t>
            </a:r>
            <a:r>
              <a:rPr lang="uk-UA" sz="2400" i="1"/>
              <a:t>opera</a:t>
            </a:r>
            <a:r>
              <a:rPr lang="uk-UA" sz="2400"/>
              <a:t> — дія, праця, твір) — музично-драматичний жанр, що ґрунтується на синтезі музики, слова, дії. В опері сценічна дія органічно поєднується з вокальною (солісти, ансамблі, </a:t>
            </a:r>
            <a:r>
              <a:rPr lang="uk-UA" sz="2400">
                <a:hlinkClick r:id="rId3" tooltip="Хор"/>
              </a:rPr>
              <a:t>хор</a:t>
            </a:r>
            <a:r>
              <a:rPr lang="uk-UA" sz="2400"/>
              <a:t>), та інструментальною (</a:t>
            </a:r>
            <a:r>
              <a:rPr lang="uk-UA" sz="2400">
                <a:hlinkClick r:id="rId4" tooltip="Оркестр"/>
              </a:rPr>
              <a:t>оркестр</a:t>
            </a:r>
            <a:r>
              <a:rPr lang="uk-UA" sz="2400"/>
              <a:t>) музикою, досить часто — з </a:t>
            </a:r>
            <a:r>
              <a:rPr lang="uk-UA" sz="2400">
                <a:hlinkClick r:id="rId5" tooltip="Балет"/>
              </a:rPr>
              <a:t>балетом</a:t>
            </a:r>
            <a:r>
              <a:rPr lang="uk-UA" sz="2400"/>
              <a:t> і пантомімою, образотворчим мистецтвом (гримом, костюмами, декораціями, світловими ефектами, піротехнікою тощо). Як правило оперу поділяють на </a:t>
            </a:r>
            <a:r>
              <a:rPr lang="uk-UA" sz="2400">
                <a:hlinkClick r:id="rId6" tooltip="Сцена"/>
              </a:rPr>
              <a:t>сцени</a:t>
            </a:r>
            <a:r>
              <a:rPr lang="uk-UA" sz="2400"/>
              <a:t>, </a:t>
            </a:r>
            <a:r>
              <a:rPr lang="uk-UA" sz="2400">
                <a:hlinkClick r:id="rId7" tooltip="Акт"/>
              </a:rPr>
              <a:t>акти</a:t>
            </a:r>
            <a:r>
              <a:rPr lang="uk-UA" sz="2400"/>
              <a:t>, </a:t>
            </a:r>
            <a:r>
              <a:rPr lang="uk-UA" sz="2400">
                <a:hlinkClick r:id="rId8" tooltip="Дія (театр)"/>
              </a:rPr>
              <a:t>дії</a:t>
            </a:r>
            <a:r>
              <a:rPr lang="uk-UA" sz="2400"/>
              <a:t>. Елементами опери є </a:t>
            </a:r>
            <a:r>
              <a:rPr lang="uk-UA" sz="2400">
                <a:hlinkClick r:id="rId9" tooltip="Арія"/>
              </a:rPr>
              <a:t>арія</a:t>
            </a:r>
            <a:r>
              <a:rPr lang="uk-UA" sz="2400"/>
              <a:t>, </a:t>
            </a:r>
            <a:r>
              <a:rPr lang="uk-UA" sz="2400">
                <a:hlinkClick r:id="rId10" tooltip="Ансамбль"/>
              </a:rPr>
              <a:t>ансамбль</a:t>
            </a:r>
            <a:r>
              <a:rPr lang="uk-UA" sz="2400"/>
              <a:t>, </a:t>
            </a:r>
            <a:r>
              <a:rPr lang="uk-UA" sz="2400">
                <a:hlinkClick r:id="rId3" tooltip="Хор"/>
              </a:rPr>
              <a:t>хор</a:t>
            </a:r>
            <a:r>
              <a:rPr lang="uk-UA" sz="2400"/>
              <a:t>, балетна сцена, </a:t>
            </a:r>
            <a:r>
              <a:rPr lang="uk-UA" sz="2400">
                <a:hlinkClick r:id="rId11" tooltip="Увертюра"/>
              </a:rPr>
              <a:t>увертюра</a:t>
            </a:r>
            <a:r>
              <a:rPr lang="uk-UA" sz="2400"/>
              <a:t>, симфонічний антракт.</a:t>
            </a:r>
            <a:endParaRPr lang="ru-RU" sz="2400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</a:t>
            </a:r>
            <a:endParaRPr lang="ru-RU"/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                        </a:t>
            </a:r>
            <a:endParaRPr lang="ru-RU"/>
          </a:p>
        </p:txBody>
      </p:sp>
      <p:pic>
        <p:nvPicPr>
          <p:cNvPr id="41989" name="Picture 5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</a:t>
            </a:r>
            <a:endParaRPr lang="ru-RU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               </a:t>
            </a:r>
            <a:endParaRPr lang="ru-RU"/>
          </a:p>
        </p:txBody>
      </p:sp>
      <p:pic>
        <p:nvPicPr>
          <p:cNvPr id="46085" name="Picture 5" descr="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765175"/>
            <a:ext cx="2286000" cy="2743200"/>
          </a:xfrm>
          <a:prstGeom prst="rect">
            <a:avLst/>
          </a:prstGeom>
          <a:noFill/>
        </p:spPr>
      </p:pic>
      <p:pic>
        <p:nvPicPr>
          <p:cNvPr id="46087" name="Picture 7" descr="b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3644900"/>
            <a:ext cx="2286000" cy="2743200"/>
          </a:xfrm>
          <a:prstGeom prst="rect">
            <a:avLst/>
          </a:prstGeom>
          <a:noFill/>
        </p:spPr>
      </p:pic>
      <p:pic>
        <p:nvPicPr>
          <p:cNvPr id="46088" name="Picture 8" descr="ANd9GcSIcdoaWKIfuv7BHXsZ4E44DdMAnodePs-8Yc-im0YBK--9tzjhZ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908050"/>
            <a:ext cx="2592388" cy="396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         </a:t>
            </a:r>
            <a:endParaRPr lang="ru-RU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765175"/>
            <a:ext cx="8007350" cy="5330825"/>
          </a:xfrm>
        </p:spPr>
        <p:txBody>
          <a:bodyPr/>
          <a:lstStyle/>
          <a:p>
            <a:r>
              <a:rPr lang="uk-UA"/>
              <a:t>                                                   </a:t>
            </a:r>
            <a:endParaRPr lang="ru-RU"/>
          </a:p>
        </p:txBody>
      </p:sp>
      <p:pic>
        <p:nvPicPr>
          <p:cNvPr id="47109" name="Picture 5" descr="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692150"/>
            <a:ext cx="7488238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</a:t>
            </a:r>
            <a:endParaRPr lang="ru-RU"/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                </a:t>
            </a:r>
            <a:endParaRPr lang="ru-RU"/>
          </a:p>
        </p:txBody>
      </p:sp>
      <p:pic>
        <p:nvPicPr>
          <p:cNvPr id="40965" name="Picture 5" descr="im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04813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/>
              <a:t>                              </a:t>
            </a:r>
            <a:endParaRPr lang="ru-RU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49275"/>
            <a:ext cx="8007350" cy="55467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sz="1800"/>
              <a:t>Т</a:t>
            </a:r>
            <a:r>
              <a:rPr lang="ru-RU" sz="1800" b="1"/>
              <a:t>яжко живеться українським козакам та їх сім’ям на чужині під владою турецького султана.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Оксана — сирота, що знайшла притулок у сім’ї запорожця Івана Карася, мріє полинути на батьківщину, до рідних Дніпрових берегів. Вона жде свого коханого, Андрія-козака з України, який повинен прибути сюди таємно.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Трохи напідпитку повертається додому Іван Карась. З його натяків ми здогадуємося, що він був на таємному сході козацтва, де вирішувалось питання про можливість повернення на батьківщину. Не знаючи цього, Одарка докоряє чоловікові.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У турків магометанське свято — малий байрам. Проходячи селищем, зачарований дивною красою, Султан зупиняється біля двору Івана Карася. У нього виникає думка «поговорити з козаками, випитати, яким духом вони дишуть, про що мислять…»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Не бажаючи бути впізнаним, Султан переодягається у вбрання простого турка. Іван Карась здивований, побачивши тут такого незнайомця. Запорожець хотів би зустрітися з Султаном, щоб розповісти про гірку долю козаків. Незнайомець обіцяє влаштувати йому зустріч із Султаном.</a:t>
            </a:r>
            <a:r>
              <a:rPr lang="en-US" sz="1800"/>
              <a:t>                         </a:t>
            </a:r>
            <a:endParaRPr lang="ru-RU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47675"/>
          </a:xfrm>
        </p:spPr>
        <p:txBody>
          <a:bodyPr/>
          <a:lstStyle/>
          <a:p>
            <a:pPr algn="just"/>
            <a:r>
              <a:rPr lang="uk-UA" sz="4000"/>
              <a:t>                          </a:t>
            </a:r>
            <a:endParaRPr lang="ru-RU" sz="400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04813"/>
            <a:ext cx="8007350" cy="56911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b="1"/>
              <a:t>Селіх-Ага від імені Султана запрошує Карася до палацу. Слуга Гасан подає запорожцеві турецьке вбрання. Переодягнений Карась-Урхан прямує до Султана. Оксана зустрічається з Андрієм. Вони вирішують повернутися на батьківщину. Але здійснити свій намір їм не вдається.</a:t>
            </a:r>
          </a:p>
          <a:p>
            <a:pPr algn="just">
              <a:lnSpc>
                <a:spcPct val="80000"/>
              </a:lnSpc>
            </a:pPr>
            <a:r>
              <a:rPr lang="ru-RU" sz="2000" b="1"/>
              <a:t>У турецькому вбранні з палацу повертається Карась. Він дотепно розігрує приголомшену Одарку. Їх суперечку перебиває поява турецької варти на чолі з Імамом. Вони ведуть Оксану й Андрія. Всі в тривозі. Але несподівано Імам оголошує султанський указ, згідно з яким усім запорожцям даровано волю, Андрієві — прощення.</a:t>
            </a:r>
          </a:p>
          <a:p>
            <a:pPr algn="just">
              <a:lnSpc>
                <a:spcPct val="80000"/>
              </a:lnSpc>
            </a:pPr>
            <a:r>
              <a:rPr lang="ru-RU" sz="2000" b="1"/>
              <a:t>Карась розкриває причину такої незвичної «доброти» Султана. Радість охоплює всіх: жадана воля вже близько. Незабаром козаки побачать свою рідну Україну, вдалині від якої так довго страждали</a:t>
            </a:r>
            <a:r>
              <a:rPr lang="ru-RU" sz="1600"/>
              <a:t>.</a:t>
            </a:r>
            <a:r>
              <a:rPr lang="uk-UA" sz="1600"/>
              <a:t>                                        </a:t>
            </a:r>
            <a:endParaRPr lang="ru-RU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/>
              <a:t>                                                </a:t>
            </a: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                 </a:t>
            </a:r>
            <a:endParaRPr lang="ru-RU"/>
          </a:p>
        </p:txBody>
      </p:sp>
      <p:pic>
        <p:nvPicPr>
          <p:cNvPr id="2057" name="Picture 9" descr="1b4e38dc878e2df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3810000" cy="2857500"/>
          </a:xfrm>
          <a:prstGeom prst="rect">
            <a:avLst/>
          </a:prstGeom>
          <a:noFill/>
        </p:spPr>
      </p:pic>
      <p:pic>
        <p:nvPicPr>
          <p:cNvPr id="2059" name="Picture 11" descr="ee82d9860d43c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0"/>
            <a:ext cx="3810000" cy="2857500"/>
          </a:xfrm>
          <a:prstGeom prst="rect">
            <a:avLst/>
          </a:prstGeom>
          <a:noFill/>
        </p:spPr>
      </p:pic>
      <p:pic>
        <p:nvPicPr>
          <p:cNvPr id="2061" name="Picture 13" descr="b57e935d200fd1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3644900"/>
            <a:ext cx="3810000" cy="2857500"/>
          </a:xfrm>
          <a:prstGeom prst="rect">
            <a:avLst/>
          </a:prstGeom>
          <a:noFill/>
        </p:spPr>
      </p:pic>
      <p:pic>
        <p:nvPicPr>
          <p:cNvPr id="2063" name="Picture 15" descr="65beaaacc70d95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36449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                                 </a:t>
            </a:r>
            <a:endParaRPr lang="ru-RU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                                                                          </a:t>
            </a:r>
            <a:endParaRPr lang="ru-RU"/>
          </a:p>
        </p:txBody>
      </p:sp>
      <p:pic>
        <p:nvPicPr>
          <p:cNvPr id="3076" name="Picture 4" descr="ANd9GcRHsLjj6sjAI6wKGCZPWsCsUMm6n4fd5s1NU5bRYPYT29Gd98t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765175"/>
            <a:ext cx="2466975" cy="1847850"/>
          </a:xfrm>
          <a:prstGeom prst="rect">
            <a:avLst/>
          </a:prstGeom>
          <a:noFill/>
        </p:spPr>
      </p:pic>
      <p:pic>
        <p:nvPicPr>
          <p:cNvPr id="3077" name="Picture 5" descr="ANd9GcRLHCCdUb6jLnuVwpkwL8yFyuBTuzDpxLYNZxTukiwEKUJCxtV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3716338"/>
            <a:ext cx="2105025" cy="2171700"/>
          </a:xfrm>
          <a:prstGeom prst="rect">
            <a:avLst/>
          </a:prstGeom>
          <a:noFill/>
        </p:spPr>
      </p:pic>
      <p:pic>
        <p:nvPicPr>
          <p:cNvPr id="3079" name="Picture 7" descr="ANd9GcT0RIOnoi8J-_8sEeRdJrafnwoihK7yYtJVWEcUCsRMgqsLlSaWe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836613"/>
            <a:ext cx="1905000" cy="1428750"/>
          </a:xfrm>
          <a:prstGeom prst="rect">
            <a:avLst/>
          </a:prstGeom>
          <a:noFill/>
        </p:spPr>
      </p:pic>
      <p:pic>
        <p:nvPicPr>
          <p:cNvPr id="3080" name="Picture 8" descr="ANd9GcSIcdoaWKIfuv7BHXsZ4E44DdMAnodePs-8Yc-im0YBK--9tzjhZ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549275"/>
            <a:ext cx="1809750" cy="252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91</TotalTime>
  <Words>56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Times New Roman</vt:lpstr>
      <vt:lpstr>Wingdings</vt:lpstr>
      <vt:lpstr>Трава</vt:lpstr>
      <vt:lpstr>  Опера «Запорожець за Дунаєм»  </vt:lpstr>
      <vt:lpstr>                                </vt:lpstr>
      <vt:lpstr>                              </vt:lpstr>
      <vt:lpstr>                                          </vt:lpstr>
      <vt:lpstr>                            </vt:lpstr>
      <vt:lpstr>                              </vt:lpstr>
      <vt:lpstr>                          </vt:lpstr>
      <vt:lpstr>                 </vt:lpstr>
      <vt:lpstr>                                 </vt:lpstr>
      <vt:lpstr>   </vt:lpstr>
      <vt:lpstr>                                   </vt:lpstr>
      <vt:lpstr>                                           </vt:lpstr>
      <vt:lpstr>                                     </vt:lpstr>
      <vt:lpstr> КНИГИ ПРО КОМПОЗИТОРА                                   </vt:lpstr>
      <vt:lpstr>         Опера (італ.opera — дія, праця, твір) — музично-драматичний жанр, що ґрунтується на синтезі музики, слова, дії. В опері сценічна дія органічно поєднується з вокальною (солісти, ансамблі, хор), та інструментальною (оркестр) музикою, досить часто — з балетом і пантомімою, образотворчим мистецтвом (гримом, костюмами, декораціями, світловими ефектами, піротехнікою тощо). Як правило оперу поділяють на сцени, акти, дії. Елементами опери є арія, ансамбль, хор, балетна сцена, увертюра, симфонічний антракт.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Тетьяна</cp:lastModifiedBy>
  <cp:revision>10</cp:revision>
  <dcterms:created xsi:type="dcterms:W3CDTF">2013-02-10T17:47:08Z</dcterms:created>
  <dcterms:modified xsi:type="dcterms:W3CDTF">2017-10-16T10:54:05Z</dcterms:modified>
</cp:coreProperties>
</file>