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56" r:id="rId3"/>
    <p:sldId id="270" r:id="rId4"/>
    <p:sldId id="258" r:id="rId5"/>
    <p:sldId id="288" r:id="rId6"/>
    <p:sldId id="273" r:id="rId7"/>
    <p:sldId id="292" r:id="rId8"/>
    <p:sldId id="286" r:id="rId9"/>
    <p:sldId id="259" r:id="rId10"/>
    <p:sldId id="271" r:id="rId11"/>
    <p:sldId id="289" r:id="rId12"/>
    <p:sldId id="275" r:id="rId13"/>
    <p:sldId id="290" r:id="rId14"/>
    <p:sldId id="272" r:id="rId15"/>
    <p:sldId id="293" r:id="rId16"/>
    <p:sldId id="276" r:id="rId17"/>
    <p:sldId id="279" r:id="rId18"/>
    <p:sldId id="294" r:id="rId19"/>
    <p:sldId id="283" r:id="rId20"/>
    <p:sldId id="280" r:id="rId21"/>
    <p:sldId id="282" r:id="rId22"/>
    <p:sldId id="281" r:id="rId23"/>
    <p:sldId id="284" r:id="rId24"/>
    <p:sldId id="295" r:id="rId25"/>
    <p:sldId id="285" r:id="rId26"/>
    <p:sldId id="287" r:id="rId27"/>
    <p:sldId id="278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BDAEB0-57E1-48E6-86A4-9C2D9EC3EAEF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50AEC0-4AD6-45B5-998A-28BE4C322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DAEB0-57E1-48E6-86A4-9C2D9EC3EAEF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0AEC0-4AD6-45B5-998A-28BE4C322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ABDAEB0-57E1-48E6-86A4-9C2D9EC3EAEF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50AEC0-4AD6-45B5-998A-28BE4C322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DAEB0-57E1-48E6-86A4-9C2D9EC3EAEF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0AEC0-4AD6-45B5-998A-28BE4C322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BDAEB0-57E1-48E6-86A4-9C2D9EC3EAEF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50AEC0-4AD6-45B5-998A-28BE4C322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DAEB0-57E1-48E6-86A4-9C2D9EC3EAEF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0AEC0-4AD6-45B5-998A-28BE4C322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DAEB0-57E1-48E6-86A4-9C2D9EC3EAEF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0AEC0-4AD6-45B5-998A-28BE4C322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DAEB0-57E1-48E6-86A4-9C2D9EC3EAEF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0AEC0-4AD6-45B5-998A-28BE4C322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BDAEB0-57E1-48E6-86A4-9C2D9EC3EAEF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0AEC0-4AD6-45B5-998A-28BE4C322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DAEB0-57E1-48E6-86A4-9C2D9EC3EAEF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0AEC0-4AD6-45B5-998A-28BE4C322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BDAEB0-57E1-48E6-86A4-9C2D9EC3EAEF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50AEC0-4AD6-45B5-998A-28BE4C3227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ABDAEB0-57E1-48E6-86A4-9C2D9EC3EAEF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50AEC0-4AD6-45B5-998A-28BE4C3227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7;&#1090;&#1100;&#1103;&#1085;&#1072;\Desktop\&#1040;.%20&#1052;&#1086;&#1081;&#1089;&#1077;&#1108;&#1085;&#1082;&#1086;\Petro_Chaykovs_kiy_-_Zhovten__Pori_roku__muzofon.tv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vistanet.com/fotografiya/priroda-i-zhivotnye/dozhd-ili-foto-dozhdya.html" TargetMode="External"/><Relationship Id="rId2" Type="http://schemas.openxmlformats.org/officeDocument/2006/relationships/hyperlink" Target="http://dyvoslovo.com.ua/wp-content/uploads/2016/02/4-0411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old.mon.gov.ua/img/zstored/files/&#1055;&#1088;&#1086;&#1075;&#1088;&#1072;&#1084;&#1072;%20&#1079;%20&#1091;&#1082;&#1088;_&#1083;&#1110;&#1090;%205-9%20&#1079;&#1110;%20&#1079;&#1084;&#1110;&#1085;&#1072;&#1084;&#1080;.docx" TargetMode="External"/><Relationship Id="rId4" Type="http://schemas.openxmlformats.org/officeDocument/2006/relationships/hyperlink" Target="http://nizhouse.com/dub-s-jeludyami-foto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72816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sz="2400" b="1" dirty="0" smtClean="0">
                <a:latin typeface="Arial Black" pitchFamily="34" charset="0"/>
              </a:rPr>
              <a:t> </a:t>
            </a:r>
            <a:r>
              <a:rPr lang="uk-UA" sz="2000" b="1" dirty="0" smtClean="0">
                <a:latin typeface="Arial Black" pitchFamily="34" charset="0"/>
              </a:rPr>
              <a:t>ПРЕЗЕНТАЦІЮ ПІДГОТУВАЛА УЧИТЕЛЬ УКРАЇНСЬКОЇ МОВИ І ЛІТЕРАТУРИ  ВЕРБІВСЬКОЇ ЗОШ</a:t>
            </a:r>
          </a:p>
          <a:p>
            <a:pPr algn="ctr">
              <a:lnSpc>
                <a:spcPct val="150000"/>
              </a:lnSpc>
              <a:buNone/>
            </a:pPr>
            <a:r>
              <a:rPr lang="uk-UA" sz="2000" b="1" dirty="0" smtClean="0">
                <a:latin typeface="Arial Black" pitchFamily="34" charset="0"/>
              </a:rPr>
              <a:t>    І-ІІІ СТ. ГОРОДИЩЕНСЬКОЇ РАЙРАДИ ЧЕРКАСЬКОЇ ОБЛАСТІ</a:t>
            </a:r>
          </a:p>
          <a:p>
            <a:pPr algn="ctr">
              <a:lnSpc>
                <a:spcPct val="150000"/>
              </a:lnSpc>
              <a:buNone/>
            </a:pPr>
            <a:r>
              <a:rPr lang="uk-UA" sz="2000" b="1" dirty="0" smtClean="0">
                <a:latin typeface="Arial Black" pitchFamily="34" charset="0"/>
              </a:rPr>
              <a:t>ЦИМБАЛЮК </a:t>
            </a:r>
          </a:p>
          <a:p>
            <a:pPr algn="ctr">
              <a:lnSpc>
                <a:spcPct val="150000"/>
              </a:lnSpc>
              <a:buNone/>
            </a:pPr>
            <a:r>
              <a:rPr lang="uk-UA" sz="2000" b="1" dirty="0" smtClean="0">
                <a:latin typeface="Arial Black" pitchFamily="34" charset="0"/>
              </a:rPr>
              <a:t>ТЕТЯНА АНАТОЛІЇВНА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196752"/>
            <a:ext cx="6478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FFC000"/>
                </a:solidFill>
                <a:latin typeface="Arial Black" pitchFamily="34" charset="0"/>
              </a:rPr>
              <a:t>АНАТОЛІЙ  МОЙСІЄНКО —ПОЕТ ЗА СУТТЮ.</a:t>
            </a:r>
            <a:endParaRPr lang="ru-RU" sz="20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28674" name="Picture 2" descr="https://im1-tub-ua.yandex.net/i?id=6bcc1eacb5cd255becdffc33927e2efa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210" y="4221088"/>
            <a:ext cx="297979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124744"/>
            <a:ext cx="5472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err="1" smtClean="0">
                <a:latin typeface="Arial Black" pitchFamily="34" charset="0"/>
              </a:rPr>
              <a:t>Візуальну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поезію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ще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називають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курйозною</a:t>
            </a:r>
            <a:r>
              <a:rPr lang="ru-RU" sz="2000" b="1" dirty="0" smtClean="0">
                <a:latin typeface="Arial Black" pitchFamily="34" charset="0"/>
              </a:rPr>
              <a:t>, </a:t>
            </a:r>
            <a:r>
              <a:rPr lang="ru-RU" sz="2000" b="1" dirty="0" err="1" smtClean="0">
                <a:latin typeface="Arial Black" pitchFamily="34" charset="0"/>
              </a:rPr>
              <a:t>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нині</a:t>
            </a:r>
            <a:r>
              <a:rPr lang="ru-RU" sz="2000" b="1" dirty="0" smtClean="0">
                <a:latin typeface="Arial Black" pitchFamily="34" charset="0"/>
              </a:rPr>
              <a:t> вона </a:t>
            </a:r>
            <a:r>
              <a:rPr lang="ru-RU" sz="2000" b="1" dirty="0" err="1" smtClean="0">
                <a:latin typeface="Arial Black" pitchFamily="34" charset="0"/>
              </a:rPr>
              <a:t>іноді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викликає</a:t>
            </a:r>
            <a:r>
              <a:rPr lang="ru-RU" sz="2000" b="1" dirty="0" smtClean="0">
                <a:latin typeface="Arial Black" pitchFamily="34" charset="0"/>
              </a:rPr>
              <a:t> в </a:t>
            </a:r>
            <a:r>
              <a:rPr lang="ru-RU" sz="2000" b="1" dirty="0" err="1" smtClean="0">
                <a:latin typeface="Arial Black" pitchFamily="34" charset="0"/>
              </a:rPr>
              <a:t>декого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з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відомих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дослідників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іронічну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посмішку</a:t>
            </a:r>
            <a:r>
              <a:rPr lang="ru-RU" sz="2000" b="1" dirty="0" smtClean="0">
                <a:latin typeface="Arial Black" pitchFamily="34" charset="0"/>
              </a:rPr>
              <a:t>. </a:t>
            </a:r>
            <a:r>
              <a:rPr lang="ru-RU" sz="2000" b="1" dirty="0" err="1" smtClean="0">
                <a:latin typeface="Arial Black" pitchFamily="34" charset="0"/>
              </a:rPr>
              <a:t>Проте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такі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вірші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несуть</a:t>
            </a:r>
            <a:r>
              <a:rPr lang="ru-RU" sz="2000" b="1" dirty="0" smtClean="0">
                <a:latin typeface="Arial Black" pitchFamily="34" charset="0"/>
              </a:rPr>
              <a:t> не </a:t>
            </a:r>
            <a:r>
              <a:rPr lang="ru-RU" sz="2000" b="1" dirty="0" err="1" smtClean="0">
                <a:latin typeface="Arial Black" pitchFamily="34" charset="0"/>
              </a:rPr>
              <a:t>тільки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елементи</a:t>
            </a:r>
            <a:r>
              <a:rPr lang="ru-RU" sz="2000" b="1" dirty="0" smtClean="0">
                <a:latin typeface="Arial Black" pitchFamily="34" charset="0"/>
              </a:rPr>
              <a:t> штукарства, а </a:t>
            </a:r>
            <a:r>
              <a:rPr lang="ru-RU" sz="2000" b="1" dirty="0" err="1" smtClean="0">
                <a:latin typeface="Arial Black" pitchFamily="34" charset="0"/>
              </a:rPr>
              <a:t>й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засвідчують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оригінальний</a:t>
            </a:r>
            <a:r>
              <a:rPr lang="ru-RU" sz="2000" b="1" dirty="0" smtClean="0">
                <a:latin typeface="Arial Black" pitchFamily="34" charset="0"/>
              </a:rPr>
              <a:t> талант автора.</a:t>
            </a:r>
          </a:p>
        </p:txBody>
      </p:sp>
      <p:pic>
        <p:nvPicPr>
          <p:cNvPr id="5" name="Рисунок 4" descr="http://narodna-osvita.com.ua/uploads/SlonovskayaUkrlit8/SlonovskayaUkrlit-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novicka.mk.ua/wp-content/uploads/2014/12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2160240" cy="2671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7410" name="AutoShape 2" descr="https://im3-tub-ua.yandex.net/i?id=eea93bf563fcdebe5829594bbbca9cad&amp;n=33&amp;h=215&amp;w=1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http://svitppt.com.ua/images/27/26650/960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014" y="286508"/>
            <a:ext cx="8761986" cy="6571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44824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-171400"/>
            <a:ext cx="597666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i="1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i="1" dirty="0" err="1" smtClean="0">
                <a:latin typeface="Arial Black" pitchFamily="34" charset="0"/>
              </a:rPr>
              <a:t>Шахопоез</a:t>
            </a:r>
            <a:r>
              <a:rPr lang="en-US" sz="2400" i="1" dirty="0" err="1" smtClean="0">
                <a:latin typeface="Arial Black" pitchFamily="34" charset="0"/>
              </a:rPr>
              <a:t>i</a:t>
            </a:r>
            <a:r>
              <a:rPr lang="ru-RU" sz="2400" i="1" dirty="0" smtClean="0">
                <a:latin typeface="Arial Black" pitchFamily="34" charset="0"/>
              </a:rPr>
              <a:t>я</a:t>
            </a:r>
            <a:r>
              <a:rPr lang="ru-RU" sz="2000" dirty="0" smtClean="0">
                <a:latin typeface="Arial Black" pitchFamily="34" charset="0"/>
              </a:rPr>
              <a:t> – вид </a:t>
            </a:r>
            <a:r>
              <a:rPr lang="ru-RU" sz="2000" dirty="0" err="1" smtClean="0">
                <a:latin typeface="Arial Black" pitchFamily="34" charset="0"/>
              </a:rPr>
              <a:t>творчост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ru-RU" sz="2000" dirty="0" smtClean="0">
                <a:latin typeface="Arial Black" pitchFamily="34" charset="0"/>
              </a:rPr>
              <a:t>синтез </a:t>
            </a:r>
            <a:r>
              <a:rPr lang="ru-RU" sz="2000" dirty="0" err="1" smtClean="0">
                <a:latin typeface="Arial Black" pitchFamily="34" charset="0"/>
              </a:rPr>
              <a:t>поез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ru-RU" sz="2000" dirty="0" err="1" smtClean="0">
                <a:latin typeface="Arial Black" pitchFamily="34" charset="0"/>
              </a:rPr>
              <a:t>ї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шахової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композиц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ru-RU" sz="2000" dirty="0" err="1" smtClean="0">
                <a:latin typeface="Arial Black" pitchFamily="34" charset="0"/>
              </a:rPr>
              <a:t>ї</a:t>
            </a:r>
            <a:r>
              <a:rPr lang="ru-RU" sz="2000" dirty="0" smtClean="0">
                <a:latin typeface="Arial Black" pitchFamily="34" charset="0"/>
              </a:rPr>
              <a:t>; </a:t>
            </a:r>
            <a:r>
              <a:rPr lang="ru-RU" sz="2000" dirty="0" err="1" smtClean="0">
                <a:latin typeface="Arial Black" pitchFamily="34" charset="0"/>
              </a:rPr>
              <a:t>культивує</a:t>
            </a:r>
            <a:r>
              <a:rPr lang="ru-RU" sz="2000" dirty="0" smtClean="0">
                <a:latin typeface="Arial Black" pitchFamily="34" charset="0"/>
              </a:rPr>
              <a:t> два </a:t>
            </a:r>
            <a:r>
              <a:rPr lang="ru-RU" sz="2000" dirty="0" err="1" smtClean="0">
                <a:latin typeface="Arial Black" pitchFamily="34" charset="0"/>
              </a:rPr>
              <a:t>р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ru-RU" sz="2000" dirty="0" err="1" smtClean="0">
                <a:latin typeface="Arial Black" pitchFamily="34" charset="0"/>
              </a:rPr>
              <a:t>зновиди</a:t>
            </a:r>
            <a:r>
              <a:rPr lang="ru-RU" sz="2000" dirty="0" smtClean="0">
                <a:latin typeface="Arial Black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в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ru-RU" sz="2000" dirty="0" err="1" smtClean="0">
                <a:latin typeface="Arial Black" pitchFamily="34" charset="0"/>
              </a:rPr>
              <a:t>ршовий</a:t>
            </a:r>
            <a:r>
              <a:rPr lang="ru-RU" sz="2000" dirty="0" smtClean="0">
                <a:latin typeface="Arial Black" pitchFamily="34" charset="0"/>
              </a:rPr>
              <a:t> текст в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ru-RU" sz="2000" dirty="0" err="1" smtClean="0">
                <a:latin typeface="Arial Black" pitchFamily="34" charset="0"/>
              </a:rPr>
              <a:t>дображає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певн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ru-RU" sz="2000" dirty="0" err="1" smtClean="0">
                <a:latin typeface="Arial Black" pitchFamily="34" charset="0"/>
              </a:rPr>
              <a:t>дейно-тематичн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кол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ru-RU" sz="2000" dirty="0" err="1" smtClean="0">
                <a:latin typeface="Arial Black" pitchFamily="34" charset="0"/>
              </a:rPr>
              <a:t>з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ru-RU" sz="2000" dirty="0" err="1" smtClean="0">
                <a:latin typeface="Arial Black" pitchFamily="34" charset="0"/>
              </a:rPr>
              <a:t>ї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і</a:t>
            </a: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err="1" smtClean="0">
                <a:latin typeface="Arial Black" pitchFamily="34" charset="0"/>
              </a:rPr>
              <a:t>розв’язку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шахової</a:t>
            </a:r>
            <a:r>
              <a:rPr lang="ru-RU" sz="2000" dirty="0" smtClean="0">
                <a:latin typeface="Arial Black" pitchFamily="34" charset="0"/>
              </a:rPr>
              <a:t> задач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або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поетичний</a:t>
            </a:r>
            <a:r>
              <a:rPr lang="ru-RU" sz="2000" dirty="0" smtClean="0">
                <a:latin typeface="Arial Black" pitchFamily="34" charset="0"/>
              </a:rPr>
              <a:t> текст </a:t>
            </a:r>
            <a:r>
              <a:rPr lang="ru-RU" sz="2000" dirty="0" err="1" smtClean="0">
                <a:latin typeface="Arial Black" pitchFamily="34" charset="0"/>
              </a:rPr>
              <a:t>безпосередньо</a:t>
            </a:r>
            <a:r>
              <a:rPr lang="ru-RU" sz="2000" dirty="0" smtClean="0">
                <a:latin typeface="Arial Black" pitchFamily="34" charset="0"/>
              </a:rPr>
              <a:t> «</a:t>
            </a:r>
            <a:r>
              <a:rPr lang="ru-RU" sz="2000" dirty="0" err="1" smtClean="0">
                <a:latin typeface="Arial Black" pitchFamily="34" charset="0"/>
              </a:rPr>
              <a:t>впл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ru-RU" sz="2000" dirty="0" err="1" smtClean="0">
                <a:latin typeface="Arial Black" pitchFamily="34" charset="0"/>
              </a:rPr>
              <a:t>тає</a:t>
            </a:r>
            <a:r>
              <a:rPr lang="ru-RU" sz="2000" dirty="0" smtClean="0">
                <a:latin typeface="Arial Black" pitchFamily="34" charset="0"/>
              </a:rPr>
              <a:t>» в себе </a:t>
            </a:r>
            <a:r>
              <a:rPr lang="ru-RU" sz="2000" dirty="0" err="1" smtClean="0">
                <a:latin typeface="Arial Black" pitchFamily="34" charset="0"/>
              </a:rPr>
              <a:t>розв’язок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авторової</a:t>
            </a:r>
            <a:r>
              <a:rPr lang="ru-RU" sz="2000" dirty="0" smtClean="0">
                <a:latin typeface="Arial Black" pitchFamily="34" charset="0"/>
              </a:rPr>
              <a:t> задач</a:t>
            </a:r>
            <a:r>
              <a:rPr lang="en-US" sz="2000" dirty="0" err="1" smtClean="0">
                <a:latin typeface="Arial Black" pitchFamily="34" charset="0"/>
              </a:rPr>
              <a:t>i</a:t>
            </a:r>
            <a:r>
              <a:rPr lang="en-US" sz="2000" dirty="0" smtClean="0">
                <a:latin typeface="Arial Black" pitchFamily="34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293096"/>
            <a:ext cx="8568952" cy="1142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pic>
        <p:nvPicPr>
          <p:cNvPr id="9" name="Picture 2" descr="https://im3-tub-ua.yandex.net/i?id=5bd7406982ee9bb09941fd22324e54d7&amp;n=33&amp;h=215&amp;w=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73630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-387424"/>
            <a:ext cx="5105400" cy="2232248"/>
          </a:xfrm>
        </p:spPr>
        <p:txBody>
          <a:bodyPr/>
          <a:lstStyle/>
          <a:p>
            <a:r>
              <a:rPr lang="ru-RU" sz="2400" i="1" dirty="0" err="1" smtClean="0">
                <a:solidFill>
                  <a:schemeClr val="tx1"/>
                </a:solidFill>
                <a:latin typeface="Arial Black" pitchFamily="34" charset="0"/>
              </a:rPr>
              <a:t>Рідкісна</a:t>
            </a:r>
            <a:r>
              <a:rPr lang="ru-RU" sz="2400" i="1" dirty="0" smtClean="0">
                <a:solidFill>
                  <a:schemeClr val="tx1"/>
                </a:solidFill>
                <a:latin typeface="Arial Black" pitchFamily="34" charset="0"/>
              </a:rPr>
              <a:t> книжка, </a:t>
            </a:r>
            <a:r>
              <a:rPr lang="ru-RU" sz="2400" i="1" dirty="0" err="1" smtClean="0">
                <a:solidFill>
                  <a:schemeClr val="tx1"/>
                </a:solidFill>
                <a:latin typeface="Arial Black" pitchFamily="34" charset="0"/>
              </a:rPr>
              <a:t>такої</a:t>
            </a:r>
            <a:r>
              <a:rPr lang="ru-RU" sz="2400" i="1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  <a:latin typeface="Arial Black" pitchFamily="34" charset="0"/>
              </a:rPr>
              <a:t>певне</a:t>
            </a:r>
            <a:r>
              <a:rPr lang="ru-RU" sz="2400" i="1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  <a:latin typeface="Arial Black" pitchFamily="34" charset="0"/>
              </a:rPr>
              <a:t>більше</a:t>
            </a:r>
            <a:r>
              <a:rPr lang="ru-RU" sz="2400" i="1" dirty="0" smtClean="0">
                <a:solidFill>
                  <a:schemeClr val="tx1"/>
                </a:solidFill>
                <a:latin typeface="Arial Black" pitchFamily="34" charset="0"/>
              </a:rPr>
              <a:t> в </a:t>
            </a:r>
            <a:r>
              <a:rPr lang="ru-RU" sz="2400" i="1" dirty="0" err="1" smtClean="0">
                <a:solidFill>
                  <a:schemeClr val="tx1"/>
                </a:solidFill>
                <a:latin typeface="Arial Black" pitchFamily="34" charset="0"/>
              </a:rPr>
              <a:t>світі</a:t>
            </a:r>
            <a:r>
              <a:rPr lang="ru-RU" sz="2400" i="1" dirty="0" smtClean="0">
                <a:solidFill>
                  <a:schemeClr val="tx1"/>
                </a:solidFill>
                <a:latin typeface="Arial Black" pitchFamily="34" charset="0"/>
              </a:rPr>
              <a:t> нема.</a:t>
            </a:r>
            <a:br>
              <a:rPr lang="ru-RU" sz="2400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400" dirty="0" smtClean="0"/>
              <a:t>        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660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dirty="0" err="1" smtClean="0">
                <a:latin typeface="Arial Black" pitchFamily="34" charset="0"/>
              </a:rPr>
              <a:t>Міжнародний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ґросмайстер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Віктор</a:t>
            </a:r>
            <a:r>
              <a:rPr lang="ru-RU" sz="2400" b="1" dirty="0" smtClean="0">
                <a:latin typeface="Arial Black" pitchFamily="34" charset="0"/>
              </a:rPr>
              <a:t> Корчной (</a:t>
            </a:r>
            <a:r>
              <a:rPr lang="ru-RU" sz="2400" b="1" dirty="0" err="1" smtClean="0">
                <a:latin typeface="Arial Black" pitchFamily="34" charset="0"/>
              </a:rPr>
              <a:t>Швейцарія</a:t>
            </a:r>
            <a:r>
              <a:rPr lang="ru-RU" sz="2400" b="1" dirty="0" smtClean="0">
                <a:latin typeface="Arial Black" pitchFamily="34" charset="0"/>
              </a:rPr>
              <a:t>), про </a:t>
            </a:r>
            <a:r>
              <a:rPr lang="ru-RU" sz="2400" b="1" dirty="0" err="1" smtClean="0">
                <a:latin typeface="Arial Black" pitchFamily="34" charset="0"/>
              </a:rPr>
              <a:t>збірку</a:t>
            </a:r>
            <a:r>
              <a:rPr lang="ru-RU" sz="2400" b="1" dirty="0" smtClean="0">
                <a:latin typeface="Arial Black" pitchFamily="34" charset="0"/>
              </a:rPr>
              <a:t> „</a:t>
            </a:r>
            <a:r>
              <a:rPr lang="ru-RU" sz="2400" b="1" dirty="0" err="1" smtClean="0">
                <a:latin typeface="Arial Black" pitchFamily="34" charset="0"/>
              </a:rPr>
              <a:t>Шахопоезія</a:t>
            </a:r>
            <a:r>
              <a:rPr lang="ru-RU" sz="2400" b="1" dirty="0" smtClean="0">
                <a:latin typeface="Arial Black" pitchFamily="34" charset="0"/>
              </a:rPr>
              <a:t>” </a:t>
            </a:r>
            <a:endParaRPr lang="ru-RU" sz="2400" dirty="0"/>
          </a:p>
        </p:txBody>
      </p:sp>
      <p:pic>
        <p:nvPicPr>
          <p:cNvPr id="1028" name="Picture 4" descr="http://cf.ltkcdn.net/boardgames/images/slide/126378-600x410-c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453123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548681"/>
            <a:ext cx="5184576" cy="391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 smtClean="0">
                <a:latin typeface="Arial Black" pitchFamily="34" charset="0"/>
              </a:rPr>
              <a:t>Анатолій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Мойсієнко</a:t>
            </a:r>
            <a:r>
              <a:rPr lang="ru-RU" sz="2400" b="1" dirty="0" smtClean="0">
                <a:latin typeface="Arial Black" pitchFamily="34" charset="0"/>
              </a:rPr>
              <a:t> - тонкий </a:t>
            </a:r>
            <a:r>
              <a:rPr lang="ru-RU" sz="2400" b="1" dirty="0" err="1" smtClean="0">
                <a:latin typeface="Arial Black" pitchFamily="34" charset="0"/>
              </a:rPr>
              <a:t>лірик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прекрасний</a:t>
            </a:r>
            <a:r>
              <a:rPr lang="ru-RU" sz="2400" b="1" dirty="0" smtClean="0">
                <a:latin typeface="Arial Black" pitchFamily="34" charset="0"/>
              </a:rPr>
              <a:t> пейзажист, </a:t>
            </a:r>
            <a:r>
              <a:rPr lang="ru-RU" sz="2400" b="1" dirty="0" err="1" smtClean="0">
                <a:latin typeface="Arial Black" pitchFamily="34" charset="0"/>
              </a:rPr>
              <a:t>який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завжди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змальовує</a:t>
            </a:r>
            <a:r>
              <a:rPr lang="ru-RU" sz="2400" b="1" dirty="0" smtClean="0">
                <a:latin typeface="Arial Black" pitchFamily="34" charset="0"/>
              </a:rPr>
              <a:t> природу </a:t>
            </a:r>
            <a:r>
              <a:rPr lang="ru-RU" sz="2400" b="1" dirty="0" err="1" smtClean="0">
                <a:latin typeface="Arial Black" pitchFamily="34" charset="0"/>
              </a:rPr>
              <a:t>одухотвореною</a:t>
            </a:r>
            <a:r>
              <a:rPr lang="ru-RU" sz="2400" b="1" dirty="0" smtClean="0">
                <a:latin typeface="Arial Black" pitchFamily="34" charset="0"/>
              </a:rPr>
              <a:t>, бодай </a:t>
            </a:r>
            <a:r>
              <a:rPr lang="ru-RU" sz="2400" b="1" dirty="0" err="1" smtClean="0">
                <a:latin typeface="Arial Black" pitchFamily="34" charset="0"/>
              </a:rPr>
              <a:t>частково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олюдненою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власне</a:t>
            </a:r>
            <a:r>
              <a:rPr lang="ru-RU" sz="2400" b="1" dirty="0" smtClean="0">
                <a:latin typeface="Arial Black" pitchFamily="34" charset="0"/>
              </a:rPr>
              <a:t>, живою </a:t>
            </a:r>
            <a:r>
              <a:rPr lang="ru-RU" sz="2400" b="1" dirty="0" err="1" smtClean="0">
                <a:latin typeface="Arial Black" pitchFamily="34" charset="0"/>
              </a:rPr>
              <a:t>істотою</a:t>
            </a:r>
            <a:r>
              <a:rPr lang="ru-RU" sz="2400" b="1" dirty="0" smtClean="0">
                <a:latin typeface="Arial Black" pitchFamily="34" charset="0"/>
              </a:rPr>
              <a:t>:</a:t>
            </a:r>
          </a:p>
        </p:txBody>
      </p:sp>
      <p:pic>
        <p:nvPicPr>
          <p:cNvPr id="5" name="Рисунок 2" descr="&amp;Acy;&amp;ncy;&amp;acy;&amp;tcy;&amp;ocy;&amp;lcy;&amp;iukcy;&amp;jcy; &amp;Kcy;&amp;icy;&amp;rcy;&amp;icy;&amp;lcy;&amp;ocy;&amp;vcy;&amp;icy;&amp;chcy; &amp;Mcy;&amp;ocy;&amp;jcy;&amp;scy;&amp;iukcy;&amp;jukcy;&amp;ncy;&amp;k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548431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0648"/>
            <a:ext cx="6174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latin typeface="Arial Black" pitchFamily="34" charset="0"/>
              </a:rPr>
              <a:t>Трава </a:t>
            </a:r>
            <a:r>
              <a:rPr lang="ru-RU" sz="2000" b="1" i="1" dirty="0" err="1" smtClean="0">
                <a:latin typeface="Arial Black" pitchFamily="34" charset="0"/>
              </a:rPr>
              <a:t>траві</a:t>
            </a:r>
            <a:r>
              <a:rPr lang="ru-RU" sz="2000" b="1" i="1" dirty="0" smtClean="0">
                <a:latin typeface="Arial Black" pitchFamily="34" charset="0"/>
              </a:rPr>
              <a:t> легенько гладить гриву.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latin typeface="Arial Black" pitchFamily="34" charset="0"/>
              </a:rPr>
              <a:t>Громи далеко, аж ген-ген </a:t>
            </a:r>
            <a:r>
              <a:rPr lang="ru-RU" sz="2000" b="1" i="1" dirty="0" err="1" smtClean="0">
                <a:latin typeface="Arial Black" pitchFamily="34" charset="0"/>
              </a:rPr>
              <a:t>з</a:t>
            </a:r>
            <a:r>
              <a:rPr lang="ru-RU" sz="2000" b="1" i="1" dirty="0" smtClean="0">
                <a:latin typeface="Arial Black" pitchFamily="34" charset="0"/>
              </a:rPr>
              <a:t> </a:t>
            </a:r>
            <a:r>
              <a:rPr lang="ru-RU" sz="2000" b="1" i="1" dirty="0" err="1" smtClean="0">
                <a:latin typeface="Arial Black" pitchFamily="34" charset="0"/>
              </a:rPr>
              <a:t>узвищ</a:t>
            </a:r>
            <a:r>
              <a:rPr lang="ru-RU" sz="2000" b="1" i="1" dirty="0" smtClean="0">
                <a:latin typeface="Arial Black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err="1" smtClean="0">
                <a:latin typeface="Arial Black" pitchFamily="34" charset="0"/>
              </a:rPr>
              <a:t>Озвались</a:t>
            </a:r>
            <a:r>
              <a:rPr lang="ru-RU" sz="2000" b="1" i="1" dirty="0" smtClean="0">
                <a:latin typeface="Arial Black" pitchFamily="34" charset="0"/>
              </a:rPr>
              <a:t> </a:t>
            </a:r>
            <a:r>
              <a:rPr lang="ru-RU" sz="2000" b="1" i="1" dirty="0" err="1" smtClean="0">
                <a:latin typeface="Arial Black" pitchFamily="34" charset="0"/>
              </a:rPr>
              <a:t>буркітливо</a:t>
            </a:r>
            <a:r>
              <a:rPr lang="ru-RU" sz="2000" b="1" i="1" dirty="0" smtClean="0">
                <a:latin typeface="Arial Black" pitchFamily="34" charset="0"/>
              </a:rPr>
              <a:t>, </a:t>
            </a:r>
            <a:r>
              <a:rPr lang="ru-RU" sz="2000" b="1" i="1" dirty="0" err="1" smtClean="0">
                <a:latin typeface="Arial Black" pitchFamily="34" charset="0"/>
              </a:rPr>
              <a:t>ніби</a:t>
            </a:r>
            <a:r>
              <a:rPr lang="ru-RU" sz="2000" b="1" i="1" dirty="0" smtClean="0">
                <a:latin typeface="Arial Black" pitchFamily="34" charset="0"/>
              </a:rPr>
              <a:t> в </a:t>
            </a:r>
            <a:r>
              <a:rPr lang="ru-RU" sz="2000" b="1" i="1" dirty="0" err="1" smtClean="0">
                <a:latin typeface="Arial Black" pitchFamily="34" charset="0"/>
              </a:rPr>
              <a:t>вірш</a:t>
            </a:r>
            <a:r>
              <a:rPr lang="ru-RU" sz="2000" b="1" i="1" dirty="0" smtClean="0">
                <a:latin typeface="Arial Black" pitchFamily="34" charset="0"/>
              </a:rPr>
              <a:t> </a:t>
            </a:r>
            <a:endParaRPr lang="en-US" sz="2000" b="1" i="1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err="1" smtClean="0">
                <a:latin typeface="Arial Black" pitchFamily="34" charset="0"/>
              </a:rPr>
              <a:t>Спроквола</a:t>
            </a:r>
            <a:r>
              <a:rPr lang="ru-RU" sz="2000" b="1" i="1" dirty="0" smtClean="0">
                <a:latin typeface="Arial Black" pitchFamily="34" charset="0"/>
              </a:rPr>
              <a:t> </a:t>
            </a:r>
            <a:r>
              <a:rPr lang="ru-RU" sz="2000" b="1" i="1" dirty="0" err="1" smtClean="0">
                <a:latin typeface="Arial Black" pitchFamily="34" charset="0"/>
              </a:rPr>
              <a:t>й</a:t>
            </a:r>
            <a:r>
              <a:rPr lang="ru-RU" sz="2000" b="1" i="1" dirty="0" smtClean="0">
                <a:latin typeface="Arial Black" pitchFamily="34" charset="0"/>
              </a:rPr>
              <a:t> </a:t>
            </a:r>
            <a:r>
              <a:rPr lang="ru-RU" sz="2000" b="1" i="1" dirty="0" err="1" smtClean="0">
                <a:latin typeface="Arial Black" pitchFamily="34" charset="0"/>
              </a:rPr>
              <a:t>довго</a:t>
            </a:r>
            <a:r>
              <a:rPr lang="ru-RU" sz="2000" b="1" i="1" dirty="0" smtClean="0">
                <a:latin typeface="Arial Black" pitchFamily="34" charset="0"/>
              </a:rPr>
              <a:t> </a:t>
            </a:r>
            <a:r>
              <a:rPr lang="ru-RU" sz="2000" b="1" i="1" dirty="0" err="1" smtClean="0">
                <a:latin typeface="Arial Black" pitchFamily="34" charset="0"/>
              </a:rPr>
              <a:t>добирають</a:t>
            </a:r>
            <a:r>
              <a:rPr lang="ru-RU" sz="2000" b="1" i="1" dirty="0" smtClean="0">
                <a:latin typeface="Arial Black" pitchFamily="34" charset="0"/>
              </a:rPr>
              <a:t> </a:t>
            </a:r>
            <a:r>
              <a:rPr lang="ru-RU" sz="2000" b="1" i="1" dirty="0" err="1" smtClean="0">
                <a:latin typeface="Arial Black" pitchFamily="34" charset="0"/>
              </a:rPr>
              <a:t>риму</a:t>
            </a:r>
            <a:r>
              <a:rPr lang="ru-RU" sz="2000" b="1" i="1" dirty="0" smtClean="0">
                <a:latin typeface="Arial Black" pitchFamily="34" charset="0"/>
              </a:rPr>
              <a:t>.</a:t>
            </a:r>
            <a:endParaRPr lang="ru-RU" sz="2000" dirty="0"/>
          </a:p>
        </p:txBody>
      </p:sp>
      <p:pic>
        <p:nvPicPr>
          <p:cNvPr id="37890" name="Picture 2" descr="https://im0-tub-ua.yandex.net/i?id=8dd8fc6d0ae390e66cb50747099d6eb0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28272"/>
            <a:ext cx="6696744" cy="445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5919936"/>
          </a:xfrm>
        </p:spPr>
        <p:txBody>
          <a:bodyPr/>
          <a:lstStyle/>
          <a:p>
            <a:r>
              <a:rPr lang="uk-UA" dirty="0" smtClean="0"/>
              <a:t>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483768" y="-132303"/>
            <a:ext cx="648072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charset="0"/>
              </a:rPr>
              <a:t>Лірика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charset="0"/>
              </a:rPr>
              <a:t> 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charset="0"/>
              </a:rPr>
              <a:t>— один із трьох основних літературних родів, у якому навколишня дійсність зображується шляхом передачі почуттів, настроїв, переживань, емоцій ліричного героя чи автора.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charset="0"/>
              </a:rPr>
              <a:t> 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charset="0"/>
              </a:rPr>
              <a:t>Пейзажна лірика </a:t>
            </a:r>
            <a:r>
              <a:rPr kumimoji="0" lang="uk-UA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charset="0"/>
              </a:rPr>
              <a:t>— умовна назва ліричного жанру, у якому зображено       художні переживання природи, олюдненої та одухотвореної.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79512" y="1124744"/>
            <a:ext cx="2448272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23528" y="4509120"/>
            <a:ext cx="2448272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20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79912" y="188641"/>
          <a:ext cx="5184576" cy="7259017"/>
        </p:xfrm>
        <a:graphic>
          <a:graphicData uri="http://schemas.openxmlformats.org/drawingml/2006/table">
            <a:tbl>
              <a:tblPr/>
              <a:tblGrid>
                <a:gridCol w="5184576"/>
              </a:tblGrid>
              <a:tr h="7259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err="1">
                          <a:latin typeface="Arial Black" pitchFamily="34" charset="0"/>
                        </a:rPr>
                        <a:t>Жовтень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 </a:t>
                      </a:r>
                      <a:r>
                        <a:rPr lang="ru-RU" sz="1800" dirty="0" err="1">
                          <a:latin typeface="Arial Black" pitchFamily="34" charset="0"/>
                        </a:rPr>
                        <a:t>жовті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 </a:t>
                      </a:r>
                      <a:r>
                        <a:rPr lang="ru-RU" sz="1800" dirty="0" err="1">
                          <a:latin typeface="Arial Black" pitchFamily="34" charset="0"/>
                        </a:rPr>
                        <a:t>жолуді</a:t>
                      </a:r>
                      <a:r>
                        <a:rPr lang="ru-RU" sz="1800" dirty="0">
                          <a:latin typeface="Arial Black" pitchFamily="34" charset="0"/>
                        </a:rPr>
                        <a:t/>
                      </a:r>
                      <a:br>
                        <a:rPr lang="ru-RU" sz="1800" dirty="0">
                          <a:latin typeface="Arial Black" pitchFamily="34" charset="0"/>
                        </a:rPr>
                      </a:br>
                      <a:r>
                        <a:rPr lang="ru-RU" sz="1800" dirty="0">
                          <a:latin typeface="Arial Black" pitchFamily="34" charset="0"/>
                        </a:rPr>
                        <a:t>На базар </a:t>
                      </a:r>
                      <a:r>
                        <a:rPr lang="ru-RU" sz="1800" dirty="0" err="1">
                          <a:latin typeface="Arial Black" pitchFamily="34" charset="0"/>
                        </a:rPr>
                        <a:t>несе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,</a:t>
                      </a:r>
                      <a:br>
                        <a:rPr lang="ru-RU" sz="1800" dirty="0">
                          <a:latin typeface="Arial Black" pitchFamily="34" charset="0"/>
                        </a:rPr>
                      </a:br>
                      <a:r>
                        <a:rPr lang="ru-RU" sz="1800" dirty="0" err="1">
                          <a:latin typeface="Arial Black" pitchFamily="34" charset="0"/>
                        </a:rPr>
                        <a:t>Пише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 </a:t>
                      </a:r>
                      <a:r>
                        <a:rPr lang="ru-RU" sz="1800" dirty="0" err="1">
                          <a:latin typeface="Arial Black" pitchFamily="34" charset="0"/>
                        </a:rPr>
                        <a:t>осінь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 охрою</a:t>
                      </a:r>
                      <a:br>
                        <a:rPr lang="ru-RU" sz="1800" dirty="0">
                          <a:latin typeface="Arial Black" pitchFamily="34" charset="0"/>
                        </a:rPr>
                      </a:br>
                      <a:r>
                        <a:rPr lang="ru-RU" sz="1800" dirty="0">
                          <a:latin typeface="Arial Black" pitchFamily="34" charset="0"/>
                        </a:rPr>
                        <a:t>Золоте </a:t>
                      </a:r>
                      <a:r>
                        <a:rPr lang="ru-RU" sz="1800" dirty="0" err="1">
                          <a:latin typeface="Arial Black" pitchFamily="34" charset="0"/>
                        </a:rPr>
                        <a:t>есе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.</a:t>
                      </a:r>
                      <a:br>
                        <a:rPr lang="ru-RU" sz="1800" dirty="0">
                          <a:latin typeface="Arial Black" pitchFamily="34" charset="0"/>
                        </a:rPr>
                      </a:br>
                      <a:r>
                        <a:rPr lang="ru-RU" sz="1800" dirty="0">
                          <a:latin typeface="Arial Black" pitchFamily="34" charset="0"/>
                        </a:rPr>
                        <a:t>Листопадом, </a:t>
                      </a:r>
                      <a:r>
                        <a:rPr lang="ru-RU" sz="1800" dirty="0" err="1">
                          <a:latin typeface="Arial Black" pitchFamily="34" charset="0"/>
                        </a:rPr>
                        <a:t>бабиним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 </a:t>
                      </a:r>
                      <a:r>
                        <a:rPr lang="ru-RU" sz="1800" dirty="0" err="1">
                          <a:latin typeface="Arial Black" pitchFamily="34" charset="0"/>
                        </a:rPr>
                        <a:t>літом</a:t>
                      </a:r>
                      <a:r>
                        <a:rPr lang="ru-RU" sz="1800" dirty="0">
                          <a:latin typeface="Arial Black" pitchFamily="34" charset="0"/>
                        </a:rPr>
                        <a:t/>
                      </a:r>
                      <a:br>
                        <a:rPr lang="ru-RU" sz="1800" dirty="0">
                          <a:latin typeface="Arial Black" pitchFamily="34" charset="0"/>
                        </a:rPr>
                      </a:br>
                      <a:r>
                        <a:rPr lang="ru-RU" sz="1800" dirty="0" err="1">
                          <a:latin typeface="Arial Black" pitchFamily="34" charset="0"/>
                        </a:rPr>
                        <a:t>Набиває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 </a:t>
                      </a:r>
                      <a:r>
                        <a:rPr lang="ru-RU" sz="1800" dirty="0" err="1">
                          <a:latin typeface="Arial Black" pitchFamily="34" charset="0"/>
                        </a:rPr>
                        <a:t>вітер</a:t>
                      </a:r>
                      <a:r>
                        <a:rPr lang="ru-RU" sz="1800" dirty="0">
                          <a:latin typeface="Arial Black" pitchFamily="34" charset="0"/>
                        </a:rPr>
                        <a:t/>
                      </a:r>
                      <a:br>
                        <a:rPr lang="ru-RU" sz="1800" dirty="0">
                          <a:latin typeface="Arial Black" pitchFamily="34" charset="0"/>
                        </a:rPr>
                      </a:br>
                      <a:r>
                        <a:rPr lang="ru-RU" sz="1800" dirty="0" err="1">
                          <a:latin typeface="Arial Black" pitchFamily="34" charset="0"/>
                        </a:rPr>
                        <a:t>золотий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 кисет,</a:t>
                      </a:r>
                      <a:br>
                        <a:rPr lang="ru-RU" sz="1800" dirty="0">
                          <a:latin typeface="Arial Black" pitchFamily="34" charset="0"/>
                        </a:rPr>
                      </a:br>
                      <a:r>
                        <a:rPr lang="ru-RU" sz="1800" dirty="0">
                          <a:latin typeface="Arial Black" pitchFamily="34" charset="0"/>
                        </a:rPr>
                        <a:t>злотом люльку </a:t>
                      </a:r>
                      <a:r>
                        <a:rPr lang="ru-RU" sz="1800" dirty="0" err="1">
                          <a:latin typeface="Arial Black" pitchFamily="34" charset="0"/>
                        </a:rPr>
                        <a:t>креше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,</a:t>
                      </a:r>
                      <a:br>
                        <a:rPr lang="ru-RU" sz="1800" dirty="0">
                          <a:latin typeface="Arial Black" pitchFamily="34" charset="0"/>
                        </a:rPr>
                      </a:br>
                      <a:r>
                        <a:rPr lang="ru-RU" sz="1800" dirty="0" err="1">
                          <a:latin typeface="Arial Black" pitchFamily="34" charset="0"/>
                        </a:rPr>
                        <a:t>золоті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 </a:t>
                      </a:r>
                      <a:r>
                        <a:rPr lang="ru-RU" sz="1800" dirty="0" err="1">
                          <a:latin typeface="Arial Black" pitchFamily="34" charset="0"/>
                        </a:rPr>
                        <a:t>пожежі</a:t>
                      </a:r>
                      <a:r>
                        <a:rPr lang="ru-RU" sz="1800" dirty="0">
                          <a:latin typeface="Arial Black" pitchFamily="34" charset="0"/>
                        </a:rPr>
                        <a:t/>
                      </a:r>
                      <a:br>
                        <a:rPr lang="ru-RU" sz="1800" dirty="0">
                          <a:latin typeface="Arial Black" pitchFamily="34" charset="0"/>
                        </a:rPr>
                      </a:br>
                      <a:r>
                        <a:rPr lang="ru-RU" sz="1800" dirty="0" err="1">
                          <a:latin typeface="Arial Black" pitchFamily="34" charset="0"/>
                        </a:rPr>
                        <a:t>попасом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 пасе.</a:t>
                      </a:r>
                      <a:br>
                        <a:rPr lang="ru-RU" sz="1800" dirty="0">
                          <a:latin typeface="Arial Black" pitchFamily="34" charset="0"/>
                        </a:rPr>
                      </a:br>
                      <a:r>
                        <a:rPr lang="ru-RU" sz="1800" dirty="0" err="1">
                          <a:latin typeface="Arial Black" pitchFamily="34" charset="0"/>
                        </a:rPr>
                        <a:t>Сонце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 — </a:t>
                      </a:r>
                      <a:r>
                        <a:rPr lang="ru-RU" sz="1800" dirty="0" err="1">
                          <a:latin typeface="Arial Black" pitchFamily="34" charset="0"/>
                        </a:rPr>
                        <a:t>обережне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 — </a:t>
                      </a:r>
                      <a:br>
                        <a:rPr lang="ru-RU" sz="1800" dirty="0">
                          <a:latin typeface="Arial Black" pitchFamily="34" charset="0"/>
                        </a:rPr>
                      </a:br>
                      <a:r>
                        <a:rPr lang="ru-RU" sz="1800" dirty="0" err="1">
                          <a:latin typeface="Arial Black" pitchFamily="34" charset="0"/>
                        </a:rPr>
                        <a:t>Золотими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 клешнями — </a:t>
                      </a:r>
                      <a:br>
                        <a:rPr lang="ru-RU" sz="1800" dirty="0">
                          <a:latin typeface="Arial Black" pitchFamily="34" charset="0"/>
                        </a:rPr>
                      </a:br>
                      <a:r>
                        <a:rPr lang="ru-RU" sz="1800" dirty="0">
                          <a:latin typeface="Arial Black" pitchFamily="34" charset="0"/>
                        </a:rPr>
                        <a:t>В золоту </a:t>
                      </a:r>
                      <a:r>
                        <a:rPr lang="ru-RU" sz="1800" dirty="0" err="1">
                          <a:latin typeface="Arial Black" pitchFamily="34" charset="0"/>
                        </a:rPr>
                        <a:t>Родощ</a:t>
                      </a:r>
                      <a:r>
                        <a:rPr lang="ru-RU" sz="1800" dirty="0">
                          <a:latin typeface="Arial Black" pitchFamily="34" charset="0"/>
                        </a:rPr>
                        <a:t/>
                      </a:r>
                      <a:br>
                        <a:rPr lang="ru-RU" sz="1800" dirty="0">
                          <a:latin typeface="Arial Black" pitchFamily="34" charset="0"/>
                        </a:rPr>
                      </a:br>
                      <a:r>
                        <a:rPr lang="ru-RU" sz="1800" dirty="0">
                          <a:latin typeface="Arial Black" pitchFamily="34" charset="0"/>
                        </a:rPr>
                        <a:t>Золотим </a:t>
                      </a:r>
                      <a:r>
                        <a:rPr lang="ru-RU" sz="1800" dirty="0" err="1">
                          <a:latin typeface="Arial Black" pitchFamily="34" charset="0"/>
                        </a:rPr>
                        <a:t>пожежником</a:t>
                      </a:r>
                      <a:r>
                        <a:rPr lang="ru-RU" sz="1800" dirty="0">
                          <a:latin typeface="Arial Black" pitchFamily="34" charset="0"/>
                        </a:rPr>
                        <a:t/>
                      </a:r>
                      <a:br>
                        <a:rPr lang="ru-RU" sz="1800" dirty="0">
                          <a:latin typeface="Arial Black" pitchFamily="34" charset="0"/>
                        </a:rPr>
                      </a:br>
                      <a:r>
                        <a:rPr lang="ru-RU" sz="1800" dirty="0" err="1">
                          <a:latin typeface="Arial Black" pitchFamily="34" charset="0"/>
                        </a:rPr>
                        <a:t>Походжає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 </a:t>
                      </a:r>
                      <a:r>
                        <a:rPr lang="ru-RU" sz="1800" dirty="0" err="1">
                          <a:latin typeface="Arial Black" pitchFamily="34" charset="0"/>
                        </a:rPr>
                        <a:t>дощ</a:t>
                      </a:r>
                      <a:r>
                        <a:rPr lang="ru-RU" sz="1800" dirty="0">
                          <a:latin typeface="Arial Black" pitchFamily="34" charset="0"/>
                        </a:rPr>
                        <a:t>.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2" descr="&amp;dcy;&amp;ucy;&amp;bcy;... &amp;dcy;&amp;ucy;&amp;bcy; &amp;icy; &amp;zhcy;&amp;iecy;&amp;lcy;&amp;ucy;&amp;dcy;&amp;icy; &amp;Pcy;&amp;rcy;&amp;icy;&amp;rcy;&amp;o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50832"/>
            <a:ext cx="3456383" cy="2458088"/>
          </a:xfrm>
          <a:prstGeom prst="rect">
            <a:avLst/>
          </a:prstGeom>
          <a:noFill/>
        </p:spPr>
      </p:pic>
      <p:pic>
        <p:nvPicPr>
          <p:cNvPr id="9" name="Picture 4" descr="&amp;Rcy;&amp;acy;&amp;bcy;&amp;ocy;&amp;chcy;&amp;icy;&amp;jcy; &amp;scy;&amp;tcy;&amp;ocy;&amp;lcy;... &amp;kcy;&amp;acy;&amp;rcy;&amp;tcy;&amp;icy;&amp;ncy;&amp;kcy;&amp;icy; &amp;rcy;&amp;acy;&amp;bcy;&amp;ocy;&amp;chcy;&amp;iecy;&amp;gcy;&amp;ocy; &amp;scy;&amp;tcy;&amp;ocy;&amp;lcy;&amp;acy;. &amp;ncy;&amp;acy; &amp;rcy;&amp;acy;&amp;bcy;&amp;ocy;&amp;chcy;&amp;icy;&amp;jcy; &amp;scy;&amp;tcy;&amp;ocy;&amp;l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645024"/>
            <a:ext cx="3355366" cy="2958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err="1" smtClean="0">
                <a:latin typeface="Arial Black" pitchFamily="34" charset="0"/>
              </a:rPr>
              <a:t>Якою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ви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уявляєте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кольорову</a:t>
            </a:r>
            <a:r>
              <a:rPr lang="ru-RU" sz="2000" b="1" dirty="0" smtClean="0">
                <a:latin typeface="Arial Black" pitchFamily="34" charset="0"/>
              </a:rPr>
              <a:t> гаму </a:t>
            </a:r>
            <a:r>
              <a:rPr lang="ru-RU" sz="2000" b="1" dirty="0" err="1" smtClean="0">
                <a:latin typeface="Arial Black" pitchFamily="34" charset="0"/>
              </a:rPr>
              <a:t>поезії</a:t>
            </a:r>
            <a:r>
              <a:rPr lang="ru-RU" sz="2000" b="1" dirty="0" smtClean="0">
                <a:latin typeface="Arial Black" pitchFamily="34" charset="0"/>
              </a:rPr>
              <a:t>? Яка </a:t>
            </a:r>
            <a:r>
              <a:rPr lang="ru-RU" sz="2000" b="1" dirty="0" err="1" smtClean="0">
                <a:latin typeface="Arial Black" pitchFamily="34" charset="0"/>
              </a:rPr>
              <a:t>барва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домінує</a:t>
            </a:r>
            <a:r>
              <a:rPr lang="ru-RU" sz="2000" b="1" dirty="0" smtClean="0">
                <a:latin typeface="Arial Black" pitchFamily="34" charset="0"/>
              </a:rPr>
              <a:t> у </a:t>
            </a:r>
            <a:r>
              <a:rPr lang="ru-RU" sz="2000" b="1" dirty="0" err="1" smtClean="0">
                <a:latin typeface="Arial Black" pitchFamily="34" charset="0"/>
              </a:rPr>
              <a:t>вірші</a:t>
            </a:r>
            <a:r>
              <a:rPr lang="ru-RU" sz="2000" b="1" dirty="0" smtClean="0">
                <a:latin typeface="Arial Black" pitchFamily="34" charset="0"/>
              </a:rPr>
              <a:t>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err="1" smtClean="0">
                <a:latin typeface="Arial Black" pitchFamily="34" charset="0"/>
              </a:rPr>
              <a:t>Чому</a:t>
            </a:r>
            <a:r>
              <a:rPr lang="ru-RU" sz="2000" b="1" dirty="0" smtClean="0">
                <a:latin typeface="Arial Black" pitchFamily="34" charset="0"/>
              </a:rPr>
              <a:t>, </a:t>
            </a:r>
            <a:r>
              <a:rPr lang="ru-RU" sz="2000" b="1" dirty="0" err="1" smtClean="0">
                <a:latin typeface="Arial Black" pitchFamily="34" charset="0"/>
              </a:rPr>
              <a:t>читаючи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вірш</a:t>
            </a:r>
            <a:r>
              <a:rPr lang="ru-RU" sz="2000" b="1" dirty="0" smtClean="0">
                <a:latin typeface="Arial Black" pitchFamily="34" charset="0"/>
              </a:rPr>
              <a:t>, ми </a:t>
            </a:r>
            <a:r>
              <a:rPr lang="ru-RU" sz="2000" b="1" dirty="0" err="1" smtClean="0">
                <a:latin typeface="Arial Black" pitchFamily="34" charset="0"/>
              </a:rPr>
              <a:t>сприймаємо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осінній</a:t>
            </a:r>
            <a:r>
              <a:rPr lang="ru-RU" sz="2000" b="1" dirty="0" smtClean="0">
                <a:latin typeface="Arial Black" pitchFamily="34" charset="0"/>
              </a:rPr>
              <a:t> пейзаж не як </a:t>
            </a:r>
            <a:r>
              <a:rPr lang="ru-RU" sz="2000" b="1" dirty="0" err="1" smtClean="0">
                <a:latin typeface="Arial Black" pitchFamily="34" charset="0"/>
              </a:rPr>
              <a:t>статичний</a:t>
            </a:r>
            <a:r>
              <a:rPr lang="ru-RU" sz="2000" b="1" dirty="0" smtClean="0">
                <a:latin typeface="Arial Black" pitchFamily="34" charset="0"/>
              </a:rPr>
              <a:t> (</a:t>
            </a:r>
            <a:r>
              <a:rPr lang="ru-RU" sz="2000" b="1" dirty="0" err="1" smtClean="0">
                <a:latin typeface="Arial Black" pitchFamily="34" charset="0"/>
              </a:rPr>
              <a:t>нерухомий</a:t>
            </a:r>
            <a:r>
              <a:rPr lang="ru-RU" sz="2000" b="1" dirty="0" smtClean="0">
                <a:latin typeface="Arial Black" pitchFamily="34" charset="0"/>
              </a:rPr>
              <a:t>), а як </a:t>
            </a:r>
            <a:r>
              <a:rPr lang="ru-RU" sz="2000" b="1" dirty="0" err="1" smtClean="0">
                <a:latin typeface="Arial Black" pitchFamily="34" charset="0"/>
              </a:rPr>
              <a:t>динамічний</a:t>
            </a:r>
            <a:r>
              <a:rPr lang="ru-RU" sz="2000" b="1" dirty="0" smtClean="0">
                <a:latin typeface="Arial Black" pitchFamily="34" charset="0"/>
              </a:rPr>
              <a:t>?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err="1" smtClean="0">
                <a:latin typeface="Arial Black" pitchFamily="34" charset="0"/>
              </a:rPr>
              <a:t>Випишіть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художні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засоби</a:t>
            </a:r>
            <a:r>
              <a:rPr lang="ru-RU" sz="2000" b="1" dirty="0" smtClean="0">
                <a:latin typeface="Arial Black" pitchFamily="34" charset="0"/>
              </a:rPr>
              <a:t>, </a:t>
            </a:r>
            <a:r>
              <a:rPr lang="ru-RU" sz="2000" b="1" dirty="0" err="1" smtClean="0">
                <a:latin typeface="Arial Black" pitchFamily="34" charset="0"/>
              </a:rPr>
              <a:t>які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відіграють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особливу</a:t>
            </a:r>
            <a:r>
              <a:rPr lang="ru-RU" sz="2000" b="1" dirty="0" smtClean="0">
                <a:latin typeface="Arial Black" pitchFamily="34" charset="0"/>
              </a:rPr>
              <a:t> роль у </a:t>
            </a:r>
            <a:r>
              <a:rPr lang="ru-RU" sz="2000" b="1" dirty="0" err="1" smtClean="0">
                <a:latin typeface="Arial Black" pitchFamily="34" charset="0"/>
              </a:rPr>
              <a:t>поезії</a:t>
            </a:r>
            <a:r>
              <a:rPr lang="ru-RU" sz="2000" b="1" dirty="0" smtClean="0">
                <a:latin typeface="Arial Black" pitchFamily="34" charset="0"/>
              </a:rPr>
              <a:t>.</a:t>
            </a:r>
          </a:p>
        </p:txBody>
      </p:sp>
      <p:pic>
        <p:nvPicPr>
          <p:cNvPr id="40962" name="Picture 2" descr="https://im2-tub-ua.yandex.net/i?id=2c9c091dd01a0d6a603b6553cd027657&amp;n=33&amp;h=215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1607" y="2924944"/>
            <a:ext cx="4372393" cy="3298474"/>
          </a:xfrm>
          <a:prstGeom prst="rect">
            <a:avLst/>
          </a:prstGeom>
          <a:noFill/>
        </p:spPr>
      </p:pic>
      <p:pic>
        <p:nvPicPr>
          <p:cNvPr id="40966" name="Picture 6" descr="https://im3-tub-ua.yandex.net/i?id=9bdf19a764e2821336eb0a0cccefe4d2&amp;n=33&amp;h=215&amp;w=3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1656"/>
            <a:ext cx="495414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5919936"/>
          </a:xfrm>
        </p:spPr>
        <p:txBody>
          <a:bodyPr/>
          <a:lstStyle/>
          <a:p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74345"/>
            <a:ext cx="50405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err="1" smtClean="0">
                <a:latin typeface="Arial Black" pitchFamily="34" charset="0"/>
              </a:rPr>
              <a:t>Визначте</a:t>
            </a:r>
            <a:r>
              <a:rPr lang="ru-RU" sz="2000" b="1" dirty="0" smtClean="0">
                <a:latin typeface="Arial Black" pitchFamily="34" charset="0"/>
              </a:rPr>
              <a:t>, до </a:t>
            </a:r>
            <a:r>
              <a:rPr lang="ru-RU" sz="2000" b="1" dirty="0" err="1" smtClean="0">
                <a:latin typeface="Arial Black" pitchFamily="34" charset="0"/>
              </a:rPr>
              <a:t>якого</a:t>
            </a:r>
            <a:r>
              <a:rPr lang="ru-RU" sz="2000" b="1" dirty="0" smtClean="0">
                <a:latin typeface="Arial Black" pitchFamily="34" charset="0"/>
              </a:rPr>
              <a:t> виду </a:t>
            </a:r>
            <a:r>
              <a:rPr lang="ru-RU" sz="2000" b="1" dirty="0" err="1" smtClean="0">
                <a:latin typeface="Arial Black" pitchFamily="34" charset="0"/>
              </a:rPr>
              <a:t>лірики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належить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вірш</a:t>
            </a:r>
            <a:r>
              <a:rPr lang="ru-RU" sz="2000" b="1" dirty="0" smtClean="0">
                <a:latin typeface="Arial Black" pitchFamily="34" charset="0"/>
              </a:rPr>
              <a:t>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err="1" smtClean="0">
                <a:latin typeface="Arial Black" pitchFamily="34" charset="0"/>
              </a:rPr>
              <a:t>Аргументовано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доведіть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чи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спростуйте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твердження</a:t>
            </a:r>
            <a:r>
              <a:rPr lang="ru-RU" sz="2000" b="1" dirty="0" smtClean="0">
                <a:latin typeface="Arial Black" pitchFamily="34" charset="0"/>
              </a:rPr>
              <a:t>, </a:t>
            </a:r>
            <a:r>
              <a:rPr lang="ru-RU" sz="2000" b="1" dirty="0" err="1" smtClean="0">
                <a:latin typeface="Arial Black" pitchFamily="34" charset="0"/>
              </a:rPr>
              <a:t>що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поезія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Анатолія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Мойсієнка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accent3"/>
                </a:solidFill>
                <a:latin typeface="Arial Black" pitchFamily="34" charset="0"/>
              </a:rPr>
              <a:t>«</a:t>
            </a:r>
            <a:r>
              <a:rPr lang="ru-RU" sz="2000" b="1" dirty="0" err="1" smtClean="0">
                <a:solidFill>
                  <a:schemeClr val="accent3"/>
                </a:solidFill>
                <a:latin typeface="Arial Black" pitchFamily="34" charset="0"/>
              </a:rPr>
              <a:t>Жовтень</a:t>
            </a:r>
            <a:r>
              <a:rPr lang="ru-RU" sz="2000" b="1" dirty="0" smtClean="0">
                <a:solidFill>
                  <a:schemeClr val="accent3"/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Arial Black" pitchFamily="34" charset="0"/>
              </a:rPr>
              <a:t>жовті</a:t>
            </a:r>
            <a:r>
              <a:rPr lang="ru-RU" sz="2000" b="1" dirty="0" smtClean="0">
                <a:solidFill>
                  <a:schemeClr val="accent3"/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schemeClr val="accent3"/>
                </a:solidFill>
                <a:latin typeface="Arial Black" pitchFamily="34" charset="0"/>
              </a:rPr>
              <a:t>жолуді</a:t>
            </a:r>
            <a:r>
              <a:rPr lang="ru-RU" sz="2000" b="1" dirty="0" smtClean="0">
                <a:solidFill>
                  <a:schemeClr val="accent3"/>
                </a:solidFill>
                <a:latin typeface="Arial Black" pitchFamily="34" charset="0"/>
              </a:rPr>
              <a:t>...» </a:t>
            </a:r>
            <a:r>
              <a:rPr lang="ru-RU" sz="2000" b="1" dirty="0" err="1" smtClean="0">
                <a:latin typeface="Arial Black" pitchFamily="34" charset="0"/>
              </a:rPr>
              <a:t>є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верлібром</a:t>
            </a:r>
            <a:r>
              <a:rPr lang="ru-RU" sz="2000" b="1" dirty="0" smtClean="0">
                <a:latin typeface="Arial Black" pitchFamily="34" charset="0"/>
              </a:rPr>
              <a:t>.</a:t>
            </a:r>
          </a:p>
        </p:txBody>
      </p:sp>
      <p:pic>
        <p:nvPicPr>
          <p:cNvPr id="9218" name="Picture 2" descr="http://clipart.printcolorcraft.com/wp-content/uploads/school/school%20clipart%2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421782" cy="414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endParaRPr lang="ru-RU" dirty="0"/>
          </a:p>
        </p:txBody>
      </p:sp>
      <p:pic>
        <p:nvPicPr>
          <p:cNvPr id="4" name="Рисунок 3" descr="http://narodna-osvita.com.ua/uploads/SlonovskayaUkrlit8/SlonovskayaUkrlit-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442617" cy="414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88640"/>
            <a:ext cx="4608512" cy="58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Анатолій</a:t>
            </a:r>
            <a:r>
              <a:rPr lang="ru-RU" sz="24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МОЙСІЄНКО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908721"/>
            <a:ext cx="540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9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липня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1948 в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селі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Бурівка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Чернігівщині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Закінчив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філологічний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факультет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Ніжинського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педінституту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ім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М. Гоголя. Доктор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філологічних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наук,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професор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завідувач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кафедри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сучасної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мови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філології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імені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Тараса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33400"/>
            <a:ext cx="8712968" cy="5343872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 Black" pitchFamily="34" charset="0"/>
              </a:rPr>
              <a:t>Як музика передає настрій ліричного героя?     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Содержимое 3" descr="http://narodna-osvita.com.ua/uploads/SlonovskayaUkrlit8/SlonovskayaUkrlit-6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51125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etro_Chaykovs_kiy_-_Zhovten__Pori_roku__muzofon.t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80312" y="4221088"/>
            <a:ext cx="304800" cy="304800"/>
          </a:xfrm>
          <a:prstGeom prst="rect">
            <a:avLst/>
          </a:prstGeom>
        </p:spPr>
      </p:pic>
      <p:pic>
        <p:nvPicPr>
          <p:cNvPr id="33794" name="Picture 2" descr="https://im3-tub-ua.yandex.net/i?id=fbfc85eea1aa49f4507423caeddd1067&amp;n=33&amp;h=215&amp;w=1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32656"/>
            <a:ext cx="3048892" cy="3816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8144" y="4365104"/>
            <a:ext cx="2889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 Black" pitchFamily="34" charset="0"/>
              </a:rPr>
              <a:t>Петро Чайковський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8194" name="Picture 2" descr="http://www.playcast.ru/uploads/2014/03/10/779783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48680"/>
            <a:ext cx="3698776" cy="3137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533400"/>
            <a:ext cx="3396212" cy="5631904"/>
          </a:xfrm>
        </p:spPr>
        <p:txBody>
          <a:bodyPr/>
          <a:lstStyle/>
          <a:p>
            <a:r>
              <a:rPr lang="uk-UA" dirty="0" smtClean="0"/>
              <a:t>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                 </a:t>
            </a:r>
            <a:endParaRPr lang="ru-RU" dirty="0"/>
          </a:p>
        </p:txBody>
      </p:sp>
      <p:pic>
        <p:nvPicPr>
          <p:cNvPr id="37890" name="Picture 2" descr="&amp;Lcy;&amp;iecy;&amp;bcy;&amp;iecy;&amp;d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5544616" cy="55446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1556792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 smtClean="0">
                <a:latin typeface="Arial Black" pitchFamily="34" charset="0"/>
              </a:rPr>
              <a:t>ОПИШІТЬ  ОСІНЬ ЗА КАРТИНОЮ ОЛЕГА ЩЕРБАКОВА </a:t>
            </a: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Arial Black" pitchFamily="34" charset="0"/>
              </a:rPr>
              <a:t>“ </a:t>
            </a:r>
            <a:r>
              <a:rPr lang="uk-UA" sz="2000" b="1" i="1" dirty="0" smtClean="0">
                <a:solidFill>
                  <a:schemeClr val="bg1"/>
                </a:solidFill>
                <a:latin typeface="Arial Black" pitchFamily="34" charset="0"/>
              </a:rPr>
              <a:t>ЛЕБЕДІ </a:t>
            </a:r>
            <a:r>
              <a:rPr lang="uk-UA" sz="2000" b="1" dirty="0" smtClean="0">
                <a:solidFill>
                  <a:schemeClr val="bg1"/>
                </a:solidFill>
                <a:latin typeface="Arial Black" pitchFamily="34" charset="0"/>
              </a:rPr>
              <a:t>”</a:t>
            </a:r>
            <a:endParaRPr lang="ru-RU" sz="20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Arial Black" pitchFamily="34" charset="0"/>
              </a:rPr>
              <a:t>              Завдання 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2770" name="Picture 2" descr="&amp;dcy;&amp;ocy;&amp;zhcy;&amp;dcy;&amp;softcy; &amp;fcy;&amp;ocy;&amp;tcy;&amp;ocy; 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248472" cy="2839395"/>
          </a:xfrm>
          <a:prstGeom prst="rect">
            <a:avLst/>
          </a:prstGeom>
          <a:noFill/>
        </p:spPr>
      </p:pic>
      <p:pic>
        <p:nvPicPr>
          <p:cNvPr id="32772" name="Picture 4" descr="&amp;dcy;&amp;ocy;&amp;zhcy;&amp;dcy;&amp;softcy; &amp;fcy;&amp;ocy;&amp;tcy;&amp;ocy; -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3995936" cy="2996952"/>
          </a:xfrm>
          <a:prstGeom prst="rect">
            <a:avLst/>
          </a:prstGeom>
          <a:noFill/>
        </p:spPr>
      </p:pic>
      <p:sp>
        <p:nvSpPr>
          <p:cNvPr id="32774" name="AutoShape 6" descr="https://im0-tub-ua.yandex.net/i?id=df7efbe4ecae6867ca89ab010e26ad6f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6" name="Picture 8" descr="https://im0-tub-ua.yandex.net/i?id=df7efbe4ecae6867ca89ab010e26ad6f&amp;n=33&amp;h=215&amp;w=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3844890" cy="28803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5976" y="3140968"/>
            <a:ext cx="4572000" cy="281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Як </a:t>
            </a:r>
            <a:r>
              <a:rPr lang="ru-RU" sz="2000" dirty="0" err="1" smtClean="0">
                <a:latin typeface="Arial Black" pitchFamily="34" charset="0"/>
              </a:rPr>
              <a:t>ви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вважаєте</a:t>
            </a:r>
            <a:r>
              <a:rPr lang="ru-RU" sz="2000" dirty="0" smtClean="0">
                <a:latin typeface="Arial Black" pitchFamily="34" charset="0"/>
              </a:rPr>
              <a:t>, </a:t>
            </a:r>
            <a:r>
              <a:rPr lang="ru-RU" sz="2000" dirty="0" err="1" smtClean="0">
                <a:latin typeface="Arial Black" pitchFamily="34" charset="0"/>
              </a:rPr>
              <a:t>малювання</a:t>
            </a:r>
            <a:r>
              <a:rPr lang="ru-RU" sz="2000" dirty="0" smtClean="0">
                <a:latin typeface="Arial Black" pitchFamily="34" charset="0"/>
              </a:rPr>
              <a:t> словами у </a:t>
            </a:r>
            <a:r>
              <a:rPr lang="ru-RU" sz="2000" dirty="0" err="1" smtClean="0">
                <a:latin typeface="Arial Black" pitchFamily="34" charset="0"/>
              </a:rPr>
              <a:t>художніх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творах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чи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фарбами</a:t>
            </a:r>
            <a:r>
              <a:rPr lang="ru-RU" sz="2000" dirty="0" smtClean="0">
                <a:latin typeface="Arial Black" pitchFamily="34" charset="0"/>
              </a:rPr>
              <a:t> на </a:t>
            </a:r>
            <a:r>
              <a:rPr lang="ru-RU" sz="2000" dirty="0" err="1" smtClean="0">
                <a:latin typeface="Arial Black" pitchFamily="34" charset="0"/>
              </a:rPr>
              <a:t>полотні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більш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ефективно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впливає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на</a:t>
            </a:r>
            <a:r>
              <a:rPr lang="ru-RU" sz="2000" dirty="0" smtClean="0">
                <a:latin typeface="Arial Black" pitchFamily="34" charset="0"/>
              </a:rPr>
              <a:t> людей? Свою думку </a:t>
            </a:r>
            <a:r>
              <a:rPr lang="ru-RU" sz="2000" dirty="0" err="1" smtClean="0">
                <a:latin typeface="Arial Black" pitchFamily="34" charset="0"/>
              </a:rPr>
              <a:t>належно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аргументуйте</a:t>
            </a:r>
            <a:r>
              <a:rPr lang="ru-RU" sz="2000" dirty="0" smtClean="0">
                <a:latin typeface="Arial Black" pitchFamily="34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293096"/>
            <a:ext cx="792088" cy="1368152"/>
          </a:xfrm>
        </p:spPr>
        <p:txBody>
          <a:bodyPr>
            <a:normAutofit fontScale="62500" lnSpcReduction="20000"/>
          </a:bodyPr>
          <a:lstStyle/>
          <a:p>
            <a:endParaRPr lang="ru-RU" sz="2400" dirty="0" smtClean="0">
              <a:solidFill>
                <a:schemeClr val="accent3"/>
              </a:solidFill>
              <a:latin typeface="Arial Black" pitchFamily="34" charset="0"/>
            </a:endParaRPr>
          </a:p>
          <a:p>
            <a:r>
              <a:rPr lang="uk-UA" sz="10300" dirty="0" smtClean="0">
                <a:solidFill>
                  <a:schemeClr val="accent3"/>
                </a:solidFill>
                <a:latin typeface="Arial Black" pitchFamily="34" charset="0"/>
              </a:rPr>
              <a:t>О</a:t>
            </a:r>
            <a:endParaRPr lang="ru-RU" sz="10300" dirty="0" smtClean="0">
              <a:solidFill>
                <a:schemeClr val="accent3"/>
              </a:solidFill>
              <a:latin typeface="Arial Black" pitchFamily="34" charset="0"/>
            </a:endParaRPr>
          </a:p>
          <a:p>
            <a:r>
              <a:rPr lang="uk-UA" dirty="0" smtClean="0"/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88640"/>
            <a:ext cx="5400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Arial Black" pitchFamily="34" charset="0"/>
            </a:endParaRPr>
          </a:p>
          <a:p>
            <a:pPr algn="just"/>
            <a:endParaRPr lang="ru-RU" sz="2000" b="1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У </a:t>
            </a:r>
            <a:r>
              <a:rPr lang="ru-RU" sz="2000" dirty="0" err="1" smtClean="0">
                <a:latin typeface="Arial Black" pitchFamily="34" charset="0"/>
              </a:rPr>
              <a:t>вірші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Анатолія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Мойсієнка</a:t>
            </a:r>
            <a:r>
              <a:rPr lang="ru-RU" sz="2000" dirty="0" smtClean="0">
                <a:latin typeface="Arial Black" pitchFamily="34" charset="0"/>
              </a:rPr>
              <a:t>  </a:t>
            </a:r>
            <a:r>
              <a:rPr lang="ru-RU" sz="2000" dirty="0" smtClean="0">
                <a:solidFill>
                  <a:schemeClr val="accent3"/>
                </a:solidFill>
                <a:latin typeface="Arial Black" pitchFamily="34" charset="0"/>
              </a:rPr>
              <a:t>«</a:t>
            </a:r>
            <a:r>
              <a:rPr lang="ru-RU" sz="2000" dirty="0" err="1" smtClean="0">
                <a:solidFill>
                  <a:schemeClr val="accent3"/>
                </a:solidFill>
                <a:latin typeface="Arial Black" pitchFamily="34" charset="0"/>
              </a:rPr>
              <a:t>Жовтень</a:t>
            </a:r>
            <a:r>
              <a:rPr lang="ru-RU" sz="2000" dirty="0" smtClean="0">
                <a:solidFill>
                  <a:schemeClr val="accent3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accent3"/>
                </a:solidFill>
                <a:latin typeface="Arial Black" pitchFamily="34" charset="0"/>
              </a:rPr>
              <a:t>жовті</a:t>
            </a:r>
            <a:r>
              <a:rPr lang="ru-RU" sz="2000" dirty="0" smtClean="0">
                <a:solidFill>
                  <a:schemeClr val="accent3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accent3"/>
                </a:solidFill>
                <a:latin typeface="Arial Black" pitchFamily="34" charset="0"/>
              </a:rPr>
              <a:t>жолуді</a:t>
            </a:r>
            <a:r>
              <a:rPr lang="ru-RU" sz="2000" dirty="0" smtClean="0">
                <a:solidFill>
                  <a:schemeClr val="accent3"/>
                </a:solidFill>
                <a:latin typeface="Arial Black" pitchFamily="34" charset="0"/>
              </a:rPr>
              <a:t>...» </a:t>
            </a:r>
            <a:r>
              <a:rPr lang="ru-RU" sz="2000" dirty="0" err="1" smtClean="0">
                <a:latin typeface="Arial Black" pitchFamily="34" charset="0"/>
              </a:rPr>
              <a:t>майже</a:t>
            </a:r>
            <a:r>
              <a:rPr lang="ru-RU" sz="2000" dirty="0" smtClean="0">
                <a:latin typeface="Arial Black" pitchFamily="34" charset="0"/>
              </a:rPr>
              <a:t> в </a:t>
            </a:r>
            <a:r>
              <a:rPr lang="ru-RU" sz="2000" dirty="0" err="1" smtClean="0">
                <a:latin typeface="Arial Black" pitchFamily="34" charset="0"/>
              </a:rPr>
              <a:t>усіх</a:t>
            </a:r>
            <a:r>
              <a:rPr lang="ru-RU" sz="2000" dirty="0" smtClean="0">
                <a:latin typeface="Arial Black" pitchFamily="34" charset="0"/>
              </a:rPr>
              <a:t> рядках </a:t>
            </a:r>
            <a:r>
              <a:rPr lang="ru-RU" sz="2000" dirty="0" err="1" smtClean="0">
                <a:latin typeface="Arial Black" pitchFamily="34" charset="0"/>
              </a:rPr>
              <a:t>домінує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голосний</a:t>
            </a:r>
            <a:r>
              <a:rPr lang="ru-RU" sz="2000" dirty="0" smtClean="0">
                <a:latin typeface="Arial Black" pitchFamily="34" charset="0"/>
              </a:rPr>
              <a:t> звук [о], </a:t>
            </a:r>
            <a:r>
              <a:rPr lang="ru-RU" sz="2000" dirty="0" err="1" smtClean="0">
                <a:latin typeface="Arial Black" pitchFamily="34" charset="0"/>
              </a:rPr>
              <a:t>який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передає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і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пориви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вітру</a:t>
            </a:r>
            <a:r>
              <a:rPr lang="ru-RU" sz="2000" dirty="0" smtClean="0">
                <a:latin typeface="Arial Black" pitchFamily="34" charset="0"/>
              </a:rPr>
              <a:t>, </a:t>
            </a:r>
            <a:r>
              <a:rPr lang="ru-RU" sz="2000" dirty="0" err="1" smtClean="0">
                <a:latin typeface="Arial Black" pitchFamily="34" charset="0"/>
              </a:rPr>
              <a:t>й</a:t>
            </a:r>
            <a:r>
              <a:rPr lang="ru-RU" sz="2000" dirty="0" smtClean="0">
                <a:latin typeface="Arial Black" pitchFamily="34" charset="0"/>
              </a:rPr>
              <a:t> звуки </a:t>
            </a:r>
            <a:r>
              <a:rPr lang="ru-RU" sz="2000" dirty="0" err="1" smtClean="0">
                <a:latin typeface="Arial Black" pitchFamily="34" charset="0"/>
              </a:rPr>
              <a:t>дощу</a:t>
            </a:r>
            <a:r>
              <a:rPr lang="ru-RU" sz="2000" dirty="0" smtClean="0">
                <a:latin typeface="Arial Black" pitchFamily="34" charset="0"/>
              </a:rPr>
              <a:t>, </a:t>
            </a:r>
            <a:r>
              <a:rPr lang="ru-RU" sz="2000" dirty="0" err="1" smtClean="0">
                <a:latin typeface="Arial Black" pitchFamily="34" charset="0"/>
              </a:rPr>
              <a:t>й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неквапливість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подій</a:t>
            </a:r>
            <a:r>
              <a:rPr lang="ru-RU" sz="2000" dirty="0" smtClean="0">
                <a:latin typeface="Arial Black" pitchFamily="34" charset="0"/>
              </a:rPr>
              <a:t>, </a:t>
            </a:r>
            <a:r>
              <a:rPr lang="ru-RU" sz="2000" dirty="0" err="1" smtClean="0">
                <a:latin typeface="Arial Black" pitchFamily="34" charset="0"/>
              </a:rPr>
              <a:t>які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постають</a:t>
            </a:r>
            <a:r>
              <a:rPr lang="ru-RU" sz="2000" dirty="0" smtClean="0">
                <a:latin typeface="Arial Black" pitchFamily="34" charset="0"/>
              </a:rPr>
              <a:t> в </a:t>
            </a:r>
            <a:r>
              <a:rPr lang="ru-RU" sz="2000" dirty="0" err="1" smtClean="0">
                <a:latin typeface="Arial Black" pitchFamily="34" charset="0"/>
              </a:rPr>
              <a:t>уяві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читача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в</a:t>
            </a:r>
            <a:r>
              <a:rPr lang="ru-RU" sz="2000" dirty="0" smtClean="0">
                <a:latin typeface="Arial Black" pitchFamily="34" charset="0"/>
              </a:rPr>
              <a:t> момент </a:t>
            </a:r>
            <a:r>
              <a:rPr lang="ru-RU" sz="2000" dirty="0" err="1" smtClean="0">
                <a:latin typeface="Arial Black" pitchFamily="34" charset="0"/>
              </a:rPr>
              <a:t>прочитання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цього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вірша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Arial Black" pitchFamily="34" charset="0"/>
              </a:rPr>
              <a:t> 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5301208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chemeClr val="accent3"/>
                </a:solidFill>
                <a:latin typeface="Arial Black" pitchFamily="34" charset="0"/>
              </a:rPr>
              <a:t>О</a:t>
            </a:r>
            <a:endParaRPr lang="ru-RU" sz="7200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pic>
        <p:nvPicPr>
          <p:cNvPr id="6146" name="Picture 2" descr="https://im0-tub-ua.yandex.net/i?id=8576391115b5c55c5c3effc882d92cc1&amp;n=33&amp;h=215&amp;w=2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8678"/>
            <a:ext cx="3419872" cy="255303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779912" y="5301208"/>
            <a:ext cx="9541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7200" dirty="0" smtClean="0">
                <a:solidFill>
                  <a:srgbClr val="DE6C36"/>
                </a:solidFill>
                <a:latin typeface="Arial Black" pitchFamily="34" charset="0"/>
              </a:rPr>
              <a:t>О</a:t>
            </a:r>
            <a:endParaRPr lang="ru-RU" sz="7200" dirty="0">
              <a:solidFill>
                <a:srgbClr val="DE6C36"/>
              </a:solidFill>
              <a:latin typeface="Arial Black" pitchFamily="34" charset="0"/>
            </a:endParaRPr>
          </a:p>
        </p:txBody>
      </p:sp>
      <p:pic>
        <p:nvPicPr>
          <p:cNvPr id="6148" name="Picture 4" descr="https://im2-tub-ua.yandex.net/i?id=47c5bcbaaec1f5cb7a02cc0460b97137&amp;n=33&amp;h=215&amp;w=3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8641"/>
            <a:ext cx="3275856" cy="1983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620688"/>
            <a:ext cx="5184576" cy="1419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err="1" smtClean="0">
                <a:latin typeface="Arial Black" pitchFamily="34" charset="0"/>
              </a:rPr>
              <a:t>Повторення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голосних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звуків</a:t>
            </a:r>
            <a:r>
              <a:rPr lang="ru-RU" sz="2000" b="1" dirty="0" smtClean="0">
                <a:latin typeface="Arial Black" pitchFamily="34" charset="0"/>
              </a:rPr>
              <a:t> у одному рядку </a:t>
            </a:r>
            <a:r>
              <a:rPr lang="ru-RU" sz="2000" b="1" dirty="0" err="1" smtClean="0">
                <a:latin typeface="Arial Black" pitchFamily="34" charset="0"/>
              </a:rPr>
              <a:t>чи</a:t>
            </a:r>
            <a:r>
              <a:rPr lang="ru-RU" sz="2000" b="1" dirty="0" smtClean="0">
                <a:latin typeface="Arial Black" pitchFamily="34" charset="0"/>
              </a:rPr>
              <a:t> в </a:t>
            </a:r>
            <a:r>
              <a:rPr lang="ru-RU" sz="2000" b="1" dirty="0" err="1" smtClean="0">
                <a:latin typeface="Arial Black" pitchFamily="34" charset="0"/>
              </a:rPr>
              <a:t>одній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строфі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поезії</a:t>
            </a:r>
            <a:r>
              <a:rPr lang="ru-RU" sz="2000" b="1" dirty="0" smtClean="0">
                <a:latin typeface="Arial Black" pitchFamily="34" charset="0"/>
              </a:rPr>
              <a:t> ─ </a:t>
            </a:r>
            <a:r>
              <a:rPr lang="ru-RU" sz="2000" b="1" i="1" dirty="0" err="1" smtClean="0">
                <a:latin typeface="Arial Black" pitchFamily="34" charset="0"/>
              </a:rPr>
              <a:t>асонанс</a:t>
            </a:r>
            <a:r>
              <a:rPr lang="ru-RU" sz="2000" b="1" i="1" dirty="0" smtClean="0">
                <a:latin typeface="Arial Black" pitchFamily="34" charset="0"/>
              </a:rPr>
              <a:t>.</a:t>
            </a:r>
          </a:p>
        </p:txBody>
      </p:sp>
      <p:pic>
        <p:nvPicPr>
          <p:cNvPr id="40962" name="Picture 2" descr="http://svitppt.com.ua/images/29/28766/96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64904"/>
            <a:ext cx="4823521" cy="3617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5689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ru-RU" sz="2400" b="1" dirty="0" smtClean="0">
                <a:latin typeface="Arial Black" pitchFamily="34" charset="0"/>
              </a:rPr>
              <a:t>У </a:t>
            </a:r>
            <a:r>
              <a:rPr lang="ru-RU" sz="2400" b="1" dirty="0" err="1" smtClean="0">
                <a:latin typeface="Arial Black" pitchFamily="34" charset="0"/>
              </a:rPr>
              <a:t>першому</a:t>
            </a:r>
            <a:r>
              <a:rPr lang="ru-RU" sz="2400" b="1" dirty="0" smtClean="0">
                <a:latin typeface="Arial Black" pitchFamily="34" charset="0"/>
              </a:rPr>
              <a:t> рядку </a:t>
            </a:r>
            <a:r>
              <a:rPr lang="ru-RU" sz="2400" b="1" dirty="0" err="1" smtClean="0">
                <a:latin typeface="Arial Black" pitchFamily="34" charset="0"/>
              </a:rPr>
              <a:t>вірша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Анатолія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Мойсієнка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«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Жовтень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жовті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жолуді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...» </a:t>
            </a:r>
            <a:r>
              <a:rPr lang="ru-RU" sz="2400" b="1" dirty="0" smtClean="0">
                <a:latin typeface="Arial Black" pitchFamily="34" charset="0"/>
              </a:rPr>
              <a:t>звук [ж], </a:t>
            </a:r>
            <a:r>
              <a:rPr lang="ru-RU" sz="2400" b="1" dirty="0" err="1" smtClean="0">
                <a:latin typeface="Arial Black" pitchFamily="34" charset="0"/>
              </a:rPr>
              <a:t>який</a:t>
            </a:r>
            <a:r>
              <a:rPr lang="ru-RU" sz="2400" b="1" dirty="0" smtClean="0">
                <a:latin typeface="Arial Black" pitchFamily="34" charset="0"/>
              </a:rPr>
              <a:t> автор </a:t>
            </a:r>
            <a:r>
              <a:rPr lang="ru-RU" sz="2400" b="1" dirty="0" err="1" smtClean="0">
                <a:latin typeface="Arial Black" pitchFamily="34" charset="0"/>
              </a:rPr>
              <a:t>зумисно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вживає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кілька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разів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підряд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відтворює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шерхіт</a:t>
            </a:r>
            <a:r>
              <a:rPr lang="ru-RU" sz="2400" b="1" dirty="0" smtClean="0">
                <a:latin typeface="Arial Black" pitchFamily="34" charset="0"/>
              </a:rPr>
              <a:t> сухого </a:t>
            </a:r>
            <a:r>
              <a:rPr lang="ru-RU" sz="2400" b="1" dirty="0" err="1" smtClean="0">
                <a:latin typeface="Arial Black" pitchFamily="34" charset="0"/>
              </a:rPr>
              <a:t>листя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що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падає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з</a:t>
            </a:r>
            <a:r>
              <a:rPr lang="ru-RU" sz="2400" b="1" dirty="0" smtClean="0">
                <a:latin typeface="Arial Black" pitchFamily="34" charset="0"/>
              </a:rPr>
              <a:t> дерев </a:t>
            </a:r>
            <a:r>
              <a:rPr lang="ru-RU" sz="2400" b="1" dirty="0" err="1" smtClean="0">
                <a:latin typeface="Arial Black" pitchFamily="34" charset="0"/>
              </a:rPr>
              <a:t>восени</a:t>
            </a:r>
            <a:r>
              <a:rPr lang="ru-RU" sz="2400" b="1" dirty="0" smtClean="0">
                <a:latin typeface="Arial Black" pitchFamily="34" charset="0"/>
              </a:rPr>
              <a:t>, а </a:t>
            </a:r>
            <a:r>
              <a:rPr lang="ru-RU" sz="2400" b="1" dirty="0" err="1" smtClean="0">
                <a:latin typeface="Arial Black" pitchFamily="34" charset="0"/>
              </a:rPr>
              <a:t>надалі</a:t>
            </a:r>
            <a:r>
              <a:rPr lang="ru-RU" sz="2400" b="1" dirty="0" smtClean="0">
                <a:latin typeface="Arial Black" pitchFamily="34" charset="0"/>
              </a:rPr>
              <a:t> звук [</a:t>
            </a:r>
            <a:r>
              <a:rPr lang="ru-RU" sz="2400" b="1" dirty="0" err="1" smtClean="0">
                <a:latin typeface="Arial Black" pitchFamily="34" charset="0"/>
              </a:rPr>
              <a:t>з</a:t>
            </a:r>
            <a:r>
              <a:rPr lang="ru-RU" sz="2400" b="1" dirty="0" smtClean="0">
                <a:latin typeface="Arial Black" pitchFamily="34" charset="0"/>
              </a:rPr>
              <a:t>] </a:t>
            </a:r>
            <a:r>
              <a:rPr lang="ru-RU" sz="2400" b="1" dirty="0" err="1" smtClean="0">
                <a:latin typeface="Arial Black" pitchFamily="34" charset="0"/>
              </a:rPr>
              <a:t>створює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ефект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дзвінкості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прозорості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кришталевості</a:t>
            </a:r>
            <a:r>
              <a:rPr lang="ru-RU" sz="2400" b="1" dirty="0" smtClean="0">
                <a:latin typeface="Arial Black" pitchFamily="34" charset="0"/>
              </a:rPr>
              <a:t>.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400" b="1" dirty="0" smtClean="0">
                <a:latin typeface="Arial Black" pitchFamily="34" charset="0"/>
              </a:rPr>
              <a:t>                                     </a:t>
            </a:r>
            <a:endParaRPr lang="ru-RU" sz="2400" b="1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800" dirty="0"/>
          </a:p>
        </p:txBody>
      </p:sp>
      <p:pic>
        <p:nvPicPr>
          <p:cNvPr id="5" name="Picture 3" descr="https://im1-tub-ua.yandex.net/i?id=b74314acb829390632e7ad813bccd879&amp;n=33&amp;h=215&amp;w=2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16619"/>
            <a:ext cx="3930377" cy="3141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32656"/>
            <a:ext cx="59046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Повторення</a:t>
            </a:r>
            <a:r>
              <a:rPr lang="ru-RU" sz="2400" b="1" dirty="0" smtClean="0">
                <a:latin typeface="Arial Black" pitchFamily="34" charset="0"/>
              </a:rPr>
              <a:t>  у </a:t>
            </a:r>
            <a:r>
              <a:rPr lang="ru-RU" sz="2400" b="1" dirty="0" err="1" smtClean="0">
                <a:latin typeface="Arial Black" pitchFamily="34" charset="0"/>
              </a:rPr>
              <a:t>поезіях</a:t>
            </a:r>
            <a:r>
              <a:rPr lang="ru-RU" sz="2400" b="1" dirty="0" smtClean="0">
                <a:latin typeface="Arial Black" pitchFamily="34" charset="0"/>
              </a:rPr>
              <a:t> (</a:t>
            </a:r>
            <a:r>
              <a:rPr lang="ru-RU" sz="2400" b="1" dirty="0" err="1" smtClean="0">
                <a:latin typeface="Arial Black" pitchFamily="34" charset="0"/>
              </a:rPr>
              <a:t>рідше</a:t>
            </a:r>
            <a:r>
              <a:rPr lang="ru-RU" sz="2400" b="1" dirty="0" smtClean="0">
                <a:latin typeface="Arial Black" pitchFamily="34" charset="0"/>
              </a:rPr>
              <a:t> - в </a:t>
            </a:r>
            <a:r>
              <a:rPr lang="ru-RU" sz="2400" b="1" dirty="0" err="1" smtClean="0">
                <a:latin typeface="Arial Black" pitchFamily="34" charset="0"/>
              </a:rPr>
              <a:t>прозі</a:t>
            </a:r>
            <a:r>
              <a:rPr lang="ru-RU" sz="2400" b="1" dirty="0" smtClean="0">
                <a:latin typeface="Arial Black" pitchFamily="34" charset="0"/>
              </a:rPr>
              <a:t>) </a:t>
            </a:r>
            <a:r>
              <a:rPr lang="ru-RU" sz="2400" b="1" dirty="0" err="1" smtClean="0">
                <a:latin typeface="Arial Black" pitchFamily="34" charset="0"/>
              </a:rPr>
              <a:t>однакових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приголосних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звуків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які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передають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різні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образи</a:t>
            </a:r>
            <a:r>
              <a:rPr lang="ru-RU" sz="2400" b="1" dirty="0" smtClean="0">
                <a:latin typeface="Arial Black" pitchFamily="34" charset="0"/>
              </a:rPr>
              <a:t>: </a:t>
            </a:r>
            <a:r>
              <a:rPr lang="ru-RU" sz="2400" b="1" dirty="0" err="1" smtClean="0">
                <a:latin typeface="Arial Black" pitchFamily="34" charset="0"/>
              </a:rPr>
              <a:t>шерхіт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листя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плюскіт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річки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тощо</a:t>
            </a:r>
            <a:r>
              <a:rPr lang="ru-RU" sz="2400" b="1" dirty="0" smtClean="0">
                <a:latin typeface="Arial Black" pitchFamily="34" charset="0"/>
              </a:rPr>
              <a:t>  ─ </a:t>
            </a:r>
            <a:r>
              <a:rPr lang="ru-RU" sz="2400" b="1" i="1" dirty="0" err="1" smtClean="0">
                <a:latin typeface="Arial Black" pitchFamily="34" charset="0"/>
              </a:rPr>
              <a:t>алітерація</a:t>
            </a:r>
            <a:r>
              <a:rPr lang="ru-RU" sz="2400" b="1" i="1" dirty="0" smtClean="0">
                <a:latin typeface="Arial Black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 Black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err="1" smtClean="0">
                <a:latin typeface="Arial Black" pitchFamily="34" charset="0"/>
              </a:rPr>
              <a:t>Які</a:t>
            </a:r>
            <a:r>
              <a:rPr lang="ru-RU" sz="2400" b="1" dirty="0" smtClean="0">
                <a:latin typeface="Arial Black" pitchFamily="34" charset="0"/>
              </a:rPr>
              <a:t> </a:t>
            </a:r>
            <a:r>
              <a:rPr lang="ru-RU" sz="2400" b="1" dirty="0" err="1" smtClean="0">
                <a:latin typeface="Arial Black" pitchFamily="34" charset="0"/>
              </a:rPr>
              <a:t>ще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приголосні</a:t>
            </a:r>
            <a:r>
              <a:rPr lang="ru-RU" sz="2400" b="1" dirty="0" smtClean="0">
                <a:latin typeface="Arial Black" pitchFamily="34" charset="0"/>
              </a:rPr>
              <a:t> звуки в </a:t>
            </a:r>
            <a:r>
              <a:rPr lang="ru-RU" sz="2400" b="1" dirty="0" err="1" smtClean="0">
                <a:latin typeface="Arial Black" pitchFamily="34" charset="0"/>
              </a:rPr>
              <a:t>цьому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вірші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створюють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алітерацію</a:t>
            </a:r>
            <a:r>
              <a:rPr lang="ru-RU" sz="2400" b="1" dirty="0" smtClean="0">
                <a:latin typeface="Arial Black" pitchFamily="34" charset="0"/>
              </a:rPr>
              <a:t>? </a:t>
            </a:r>
            <a:r>
              <a:rPr lang="ru-RU" sz="2400" b="1" dirty="0" err="1" smtClean="0">
                <a:latin typeface="Arial Black" pitchFamily="34" charset="0"/>
              </a:rPr>
              <a:t>Чому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ви</a:t>
            </a:r>
            <a:r>
              <a:rPr lang="ru-RU" sz="2400" b="1" dirty="0" smtClean="0">
                <a:latin typeface="Arial Black" pitchFamily="34" charset="0"/>
              </a:rPr>
              <a:t> так </a:t>
            </a:r>
            <a:r>
              <a:rPr lang="ru-RU" sz="2400" b="1" dirty="0" err="1" smtClean="0">
                <a:latin typeface="Arial Black" pitchFamily="34" charset="0"/>
              </a:rPr>
              <a:t>думаєте</a:t>
            </a:r>
            <a:r>
              <a:rPr lang="ru-RU" sz="2400" b="1" dirty="0" smtClean="0">
                <a:latin typeface="Arial Black" pitchFamily="34" charset="0"/>
              </a:rPr>
              <a:t>?</a:t>
            </a:r>
            <a:endParaRPr lang="ru-RU" sz="2400" dirty="0"/>
          </a:p>
        </p:txBody>
      </p:sp>
      <p:pic>
        <p:nvPicPr>
          <p:cNvPr id="3074" name="Picture 2" descr="http://svitppt.com.ua/images/1/871/96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216357" cy="2412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004724" cy="5832648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>
                <a:solidFill>
                  <a:schemeClr val="tx1"/>
                </a:solidFill>
                <a:latin typeface="Arial Black" pitchFamily="34" charset="0"/>
              </a:rPr>
              <a:t>          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908720"/>
            <a:ext cx="52565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err="1" smtClean="0">
                <a:latin typeface="Arial Black" pitchFamily="34" charset="0"/>
              </a:rPr>
              <a:t>Що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цікавого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ви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довідалися</a:t>
            </a:r>
            <a:r>
              <a:rPr lang="ru-RU" sz="2000" b="1" dirty="0" smtClean="0">
                <a:latin typeface="Arial Black" pitchFamily="34" charset="0"/>
              </a:rPr>
              <a:t> про </a:t>
            </a:r>
            <a:r>
              <a:rPr lang="ru-RU" sz="2000" b="1" dirty="0" err="1" smtClean="0">
                <a:latin typeface="Arial Black" pitchFamily="34" charset="0"/>
              </a:rPr>
              <a:t>сучасного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поета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Анатолія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Мойсієнка</a:t>
            </a:r>
            <a:r>
              <a:rPr lang="ru-RU" sz="2000" b="1" dirty="0" smtClean="0">
                <a:latin typeface="Arial Black" pitchFamily="34" charset="0"/>
              </a:rPr>
              <a:t>?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err="1" smtClean="0">
                <a:latin typeface="Arial Black" pitchFamily="34" charset="0"/>
              </a:rPr>
              <a:t>Перелічіть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збірки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віршів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цього</a:t>
            </a:r>
            <a:r>
              <a:rPr lang="ru-RU" sz="2000" b="1" dirty="0" smtClean="0">
                <a:latin typeface="Arial Black" pitchFamily="34" charset="0"/>
              </a:rPr>
              <a:t> автора.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err="1" smtClean="0">
                <a:latin typeface="Arial Black" pitchFamily="34" charset="0"/>
              </a:rPr>
              <a:t>Прокоментуйте</a:t>
            </a:r>
            <a:r>
              <a:rPr lang="ru-RU" sz="2000" b="1" dirty="0" smtClean="0">
                <a:latin typeface="Arial Black" pitchFamily="34" charset="0"/>
              </a:rPr>
              <a:t> думку про </a:t>
            </a:r>
            <a:r>
              <a:rPr lang="ru-RU" sz="2000" b="1" dirty="0" err="1" smtClean="0">
                <a:latin typeface="Arial Black" pitchFamily="34" charset="0"/>
              </a:rPr>
              <a:t>його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творчість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Миколи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Жулинського</a:t>
            </a:r>
            <a:r>
              <a:rPr lang="ru-RU" sz="2000" b="1" dirty="0" smtClean="0">
                <a:latin typeface="Arial Black" pitchFamily="34" charset="0"/>
              </a:rPr>
              <a:t>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b="1" dirty="0" err="1" smtClean="0">
                <a:latin typeface="Arial Black" pitchFamily="34" charset="0"/>
              </a:rPr>
              <a:t>Що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ви</a:t>
            </a:r>
            <a:r>
              <a:rPr lang="ru-RU" sz="2000" b="1" dirty="0" smtClean="0">
                <a:latin typeface="Arial Black" pitchFamily="34" charset="0"/>
              </a:rPr>
              <a:t> можете </a:t>
            </a:r>
            <a:r>
              <a:rPr lang="ru-RU" sz="2000" b="1" dirty="0" err="1" smtClean="0">
                <a:latin typeface="Arial Black" pitchFamily="34" charset="0"/>
              </a:rPr>
              <a:t>сказати</a:t>
            </a:r>
            <a:r>
              <a:rPr lang="ru-RU" sz="2000" b="1" dirty="0" smtClean="0">
                <a:latin typeface="Arial Black" pitchFamily="34" charset="0"/>
              </a:rPr>
              <a:t> про </a:t>
            </a:r>
            <a:r>
              <a:rPr lang="ru-RU" sz="2000" b="1" dirty="0" err="1" smtClean="0">
                <a:latin typeface="Arial Black" pitchFamily="34" charset="0"/>
              </a:rPr>
              <a:t>пейзажні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вірші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Анатолія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Мойсієнка</a:t>
            </a:r>
            <a:r>
              <a:rPr lang="ru-RU" sz="2000" b="1" dirty="0" smtClean="0">
                <a:latin typeface="Arial Black" pitchFamily="34" charset="0"/>
              </a:rPr>
              <a:t>?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uk-UA" sz="2000" b="1" dirty="0" smtClean="0">
                <a:latin typeface="Arial Black" pitchFamily="34" charset="0"/>
              </a:rPr>
              <a:t>Що називається асонансом? Алітерацією?</a:t>
            </a:r>
          </a:p>
          <a:p>
            <a:pPr algn="just"/>
            <a:endParaRPr lang="ru-RU" sz="2000" b="1" dirty="0" smtClean="0">
              <a:latin typeface="Arial Black" pitchFamily="34" charset="0"/>
            </a:endParaRPr>
          </a:p>
          <a:p>
            <a:pPr algn="just"/>
            <a:r>
              <a:rPr lang="ru-RU" sz="2000" b="1" dirty="0" smtClean="0">
                <a:latin typeface="Arial Black" pitchFamily="34" charset="0"/>
              </a:rPr>
              <a:t> 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260648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Arial Black" pitchFamily="34" charset="0"/>
              </a:rPr>
              <a:t>Підсумуємо:</a:t>
            </a:r>
            <a:endParaRPr lang="ru-RU" sz="2800" i="1" dirty="0">
              <a:latin typeface="Arial Black" pitchFamily="34" charset="0"/>
            </a:endParaRPr>
          </a:p>
        </p:txBody>
      </p:sp>
      <p:pic>
        <p:nvPicPr>
          <p:cNvPr id="2050" name="Picture 2" descr="https://im0-tub-ua.yandex.net/i?id=730d389107f48976878062a24562ac27&amp;n=33&amp;h=215&amp;w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3259405" cy="2335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148740" cy="2088232"/>
          </a:xfrm>
        </p:spPr>
        <p:txBody>
          <a:bodyPr/>
          <a:lstStyle/>
          <a:p>
            <a:pPr algn="just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7929668" cy="57606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uk-UA" sz="5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sz="3300" dirty="0" err="1" smtClean="0">
                <a:solidFill>
                  <a:schemeClr val="tx1"/>
                </a:solidFill>
                <a:latin typeface="Arial Black" pitchFamily="34" charset="0"/>
              </a:rPr>
              <a:t>Інтернет-ресурси</a:t>
            </a:r>
            <a:endParaRPr lang="uk-UA" sz="33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084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36912"/>
            <a:ext cx="673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latin typeface="Arial Black" pitchFamily="34" charset="0"/>
            </a:endParaRPr>
          </a:p>
          <a:p>
            <a:endParaRPr lang="uk-UA" dirty="0" smtClean="0">
              <a:latin typeface="Arial Black" pitchFamily="34" charset="0"/>
            </a:endParaRPr>
          </a:p>
          <a:p>
            <a:endParaRPr lang="uk-UA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95536" y="4725144"/>
            <a:ext cx="8064896" cy="35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Black" pitchFamily="34" charset="0"/>
                <a:hlinkClick r:id="rId2"/>
              </a:rPr>
              <a:t>http://dyvoslovo.com.ua/wp-content/uploads/2016/02/4-0411.pdf</a:t>
            </a:r>
            <a:r>
              <a:rPr lang="uk-UA" sz="1600" dirty="0" smtClean="0">
                <a:latin typeface="Arial Black" pitchFamily="34" charset="0"/>
              </a:rPr>
              <a:t> 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445224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 Black" pitchFamily="34" charset="0"/>
                <a:hlinkClick r:id="rId3"/>
              </a:rPr>
              <a:t>http://svistanet.com/fotografiya/priroda-i-zhivotnye/dozhd-ili-foto-dozhdya.html</a:t>
            </a:r>
            <a:endParaRPr lang="uk-UA" sz="1600" dirty="0" smtClean="0">
              <a:latin typeface="Arial Black" pitchFamily="34" charset="0"/>
            </a:endParaRPr>
          </a:p>
          <a:p>
            <a:pPr algn="just"/>
            <a:r>
              <a:rPr lang="en-US" sz="1600" dirty="0" smtClean="0">
                <a:latin typeface="Arial Black" pitchFamily="34" charset="0"/>
              </a:rPr>
              <a:t>http://nplaksiy.blogspot.ru/2016/07/8_30.html</a:t>
            </a:r>
            <a:r>
              <a:rPr lang="uk-UA" sz="1600" dirty="0" smtClean="0">
                <a:latin typeface="Arial Black" pitchFamily="34" charset="0"/>
              </a:rPr>
              <a:t> </a:t>
            </a:r>
          </a:p>
          <a:p>
            <a:pPr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365104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Black" pitchFamily="34" charset="0"/>
              </a:rPr>
              <a:t>http://art-on-line.com.ua/ru/327_shherbakov-oleg-jivopis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32656"/>
            <a:ext cx="820891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400" b="1" dirty="0" smtClean="0">
                <a:latin typeface="Arial Black" pitchFamily="34" charset="0"/>
              </a:rPr>
              <a:t>СПИСОК ВИКОРИСТАНИХ ДЖЕРЕЛ</a:t>
            </a:r>
            <a:r>
              <a:rPr lang="uk-UA" sz="2400" b="1" dirty="0" smtClean="0"/>
              <a:t>:</a:t>
            </a:r>
            <a:endParaRPr lang="ru-RU" sz="2400" dirty="0" smtClean="0"/>
          </a:p>
          <a:p>
            <a:pPr algn="ctr">
              <a:buNone/>
            </a:pPr>
            <a:endParaRPr lang="uk-UA" sz="2400" b="1" dirty="0" smtClean="0"/>
          </a:p>
          <a:p>
            <a:pPr algn="ctr">
              <a:buNone/>
            </a:pPr>
            <a:r>
              <a:rPr lang="uk-UA" sz="2000" b="1" dirty="0" smtClean="0">
                <a:latin typeface="Arial Black" pitchFamily="34" charset="0"/>
              </a:rPr>
              <a:t>Література:</a:t>
            </a:r>
            <a:endParaRPr lang="en-US" sz="2000" b="1" dirty="0" smtClean="0">
              <a:latin typeface="Arial Black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uk-UA" sz="1600" b="1" dirty="0" err="1" smtClean="0">
                <a:latin typeface="Arial Black" pitchFamily="34" charset="0"/>
              </a:rPr>
              <a:t>Пахаренко</a:t>
            </a:r>
            <a:r>
              <a:rPr lang="uk-UA" sz="1600" b="1" dirty="0" smtClean="0">
                <a:latin typeface="Arial Black" pitchFamily="34" charset="0"/>
              </a:rPr>
              <a:t> В.І. Українська література: </a:t>
            </a:r>
            <a:r>
              <a:rPr lang="uk-UA" sz="1600" b="1" dirty="0" err="1" smtClean="0">
                <a:latin typeface="Arial Black" pitchFamily="34" charset="0"/>
              </a:rPr>
              <a:t>підруч</a:t>
            </a:r>
            <a:r>
              <a:rPr lang="uk-UA" sz="1600" b="1" dirty="0" smtClean="0">
                <a:latin typeface="Arial Black" pitchFamily="34" charset="0"/>
              </a:rPr>
              <a:t>. для </a:t>
            </a:r>
            <a:r>
              <a:rPr lang="uk-UA" sz="1600" dirty="0" err="1" smtClean="0">
                <a:latin typeface="Arial Black" pitchFamily="34" charset="0"/>
              </a:rPr>
              <a:t>загальноосвітн</a:t>
            </a:r>
            <a:r>
              <a:rPr lang="uk-UA" sz="1600" dirty="0" smtClean="0">
                <a:latin typeface="Arial Black" pitchFamily="34" charset="0"/>
              </a:rPr>
              <a:t>. </a:t>
            </a:r>
            <a:r>
              <a:rPr lang="uk-UA" sz="1600" dirty="0" err="1" smtClean="0">
                <a:latin typeface="Arial Black" pitchFamily="34" charset="0"/>
              </a:rPr>
              <a:t>навч</a:t>
            </a:r>
            <a:r>
              <a:rPr lang="uk-UA" sz="1600" dirty="0" smtClean="0">
                <a:latin typeface="Arial Black" pitchFamily="34" charset="0"/>
              </a:rPr>
              <a:t>. </a:t>
            </a:r>
            <a:r>
              <a:rPr lang="uk-UA" sz="1600" dirty="0" err="1" smtClean="0">
                <a:latin typeface="Arial Black" pitchFamily="34" charset="0"/>
              </a:rPr>
              <a:t>закл</a:t>
            </a:r>
            <a:r>
              <a:rPr lang="uk-UA" sz="1600" dirty="0" smtClean="0">
                <a:latin typeface="Arial Black" pitchFamily="34" charset="0"/>
              </a:rPr>
              <a:t>. / В.І.</a:t>
            </a:r>
            <a:r>
              <a:rPr lang="uk-UA" sz="1600" dirty="0" err="1" smtClean="0">
                <a:latin typeface="Arial Black" pitchFamily="34" charset="0"/>
              </a:rPr>
              <a:t>Пахаренко</a:t>
            </a:r>
            <a:r>
              <a:rPr lang="uk-UA" sz="1600" dirty="0" smtClean="0">
                <a:latin typeface="Arial Black" pitchFamily="34" charset="0"/>
              </a:rPr>
              <a:t>, Н.А. </a:t>
            </a:r>
            <a:r>
              <a:rPr lang="uk-UA" sz="1600" dirty="0" err="1" smtClean="0">
                <a:latin typeface="Arial Black" pitchFamily="34" charset="0"/>
              </a:rPr>
              <a:t>Коваль.—К</a:t>
            </a:r>
            <a:r>
              <a:rPr lang="uk-UA" sz="1600" dirty="0" smtClean="0">
                <a:latin typeface="Arial Black" pitchFamily="34" charset="0"/>
              </a:rPr>
              <a:t>.: Грамота, 2016.</a:t>
            </a:r>
          </a:p>
          <a:p>
            <a:pPr algn="just">
              <a:lnSpc>
                <a:spcPct val="150000"/>
              </a:lnSpc>
              <a:buNone/>
            </a:pPr>
            <a:endParaRPr lang="uk-UA" sz="1600" dirty="0" smtClean="0">
              <a:latin typeface="Arial Black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uk-UA" sz="1600" dirty="0" smtClean="0">
              <a:latin typeface="Arial Black" pitchFamily="34" charset="0"/>
            </a:endParaRPr>
          </a:p>
          <a:p>
            <a:pPr algn="just">
              <a:buNone/>
            </a:pPr>
            <a:endParaRPr lang="uk-UA" dirty="0" smtClean="0">
              <a:latin typeface="Arial Black" pitchFamily="34" charset="0"/>
            </a:endParaRPr>
          </a:p>
          <a:p>
            <a:pPr algn="just">
              <a:buNone/>
            </a:pPr>
            <a:endParaRPr lang="uk-UA" dirty="0" smtClean="0">
              <a:latin typeface="Arial Black" pitchFamily="34" charset="0"/>
            </a:endParaRPr>
          </a:p>
          <a:p>
            <a:pPr algn="just"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uk-UA" dirty="0" smtClean="0"/>
          </a:p>
          <a:p>
            <a:pPr algn="ctr"/>
            <a:endParaRPr lang="uk-UA" sz="2000" b="1" dirty="0" smtClean="0">
              <a:latin typeface="Arial Black" pitchFamily="34" charset="0"/>
            </a:endParaRPr>
          </a:p>
          <a:p>
            <a:pPr algn="ctr"/>
            <a:endParaRPr lang="en-US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013176"/>
            <a:ext cx="71196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prstClr val="black"/>
                </a:solidFill>
                <a:latin typeface="Arial Black" pitchFamily="34" charset="0"/>
                <a:hlinkClick r:id="rId4"/>
              </a:rPr>
              <a:t>http://nizhouse.com/dub-s-jeludyami-foto.html</a:t>
            </a:r>
            <a:endParaRPr lang="uk-UA" sz="1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772816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Програма для загальноосвітніх </a:t>
            </a:r>
            <a:r>
              <a:rPr kumimoji="0" lang="uk-UA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навчальних закладів з українською мовою навчання. Українська література. 5-9 класи / </a:t>
            </a:r>
            <a:r>
              <a:rPr kumimoji="0" lang="uk-UA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упоряд</a:t>
            </a:r>
            <a:r>
              <a:rPr kumimoji="0" lang="uk-UA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К.В. </a:t>
            </a:r>
            <a:r>
              <a:rPr kumimoji="0" lang="uk-UA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Таранік-Ткачук</a:t>
            </a:r>
            <a:r>
              <a:rPr kumimoji="0" lang="uk-UA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М.П. Бондар, О.М. Івасюк та ін.  – К.: Видавничий дім  «Освіта», 2013. (</a:t>
            </a:r>
            <a:r>
              <a:rPr kumimoji="0" lang="uk-UA" altLang="zh-CN" sz="16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зі змінами, затвердженими наказами  Міністерства  від 04.08.2014 № 895</a:t>
            </a:r>
            <a:r>
              <a:rPr kumimoji="0" lang="uk-UA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uk-UA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29.05.2015 № 585 ).</a:t>
            </a:r>
            <a:endParaRPr kumimoji="0" lang="uk-UA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endParaRPr lang="ru-RU" dirty="0"/>
          </a:p>
        </p:txBody>
      </p:sp>
      <p:pic>
        <p:nvPicPr>
          <p:cNvPr id="4" name="Picture 2" descr="https://im3-tub-ua.yandex.net/i?id=681275c3b84ed7a7764ee5e14142e69d&amp;n=33&amp;h=215&amp;w=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2736304" cy="38704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1920" y="332656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Автор низки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філології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Опублікував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поетичні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збірки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Приємлю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(1986), "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Сонети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верлібри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(1996, 1998), "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Шахопоезія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(1997), "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Сім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струн" (1998, 1999), "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Віче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мечів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(1999), "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Нові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поезії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(2000), „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Спалені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камені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 (2003), „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Вибране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 (2005).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9" name="Picture 2" descr="http://mybook.biz.ua/files/books/middle/image_9105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71863"/>
            <a:ext cx="2016224" cy="2986137"/>
          </a:xfrm>
          <a:prstGeom prst="rect">
            <a:avLst/>
          </a:prstGeom>
          <a:noFill/>
        </p:spPr>
      </p:pic>
      <p:pic>
        <p:nvPicPr>
          <p:cNvPr id="25602" name="Picture 2" descr="https://im1-tub-ua.yandex.net/i?id=cb0c3a1dc00ca65b91ae4b84f481bffa&amp;n=33&amp;h=215&amp;w=3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221088"/>
            <a:ext cx="3816424" cy="2494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87824" y="344345"/>
            <a:ext cx="5760640" cy="604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Твори А.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Мойсієнка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перекладалися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багатьма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мовами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Сам поет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виступає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перекладач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німецької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слов’янських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000" b="1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Член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Національної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спілки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письменників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України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(1988),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один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засновників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гурту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поетів-паліндромістів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Геракліт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 (1991).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Лауреат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літературних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премій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Благовіст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", Бориса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Нечерди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Івана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Кошелівця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6386" name="Picture 2" descr="http://narodna-osvita.com.ua/uploads/paharenkoukrlit8/paharenkoukrlit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791980" cy="370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04664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</a:rPr>
              <a:t>«</a:t>
            </a:r>
            <a:r>
              <a:rPr lang="ru-RU" sz="2000" b="1" dirty="0" err="1" smtClean="0">
                <a:latin typeface="Arial Black" pitchFamily="34" charset="0"/>
              </a:rPr>
              <a:t>Поезія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Анатолія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Мойсієнка</a:t>
            </a:r>
            <a:endParaRPr lang="ru-RU" sz="2000" b="1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err="1" smtClean="0">
                <a:latin typeface="Arial Black" pitchFamily="34" charset="0"/>
              </a:rPr>
              <a:t>відкриває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унікальні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можливості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пізнання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естетичної</a:t>
            </a:r>
            <a:r>
              <a:rPr lang="ru-RU" sz="2000" b="1" dirty="0" smtClean="0">
                <a:latin typeface="Arial Black" pitchFamily="34" charset="0"/>
              </a:rPr>
              <a:t>, </a:t>
            </a:r>
            <a:r>
              <a:rPr lang="ru-RU" sz="2000" b="1" dirty="0" err="1" smtClean="0">
                <a:latin typeface="Arial Black" pitchFamily="34" charset="0"/>
              </a:rPr>
              <a:t>зображальної</a:t>
            </a:r>
            <a:r>
              <a:rPr lang="ru-RU" sz="2000" b="1" dirty="0" smtClean="0">
                <a:latin typeface="Arial Black" pitchFamily="34" charset="0"/>
              </a:rPr>
              <a:t>, </a:t>
            </a:r>
            <a:r>
              <a:rPr lang="ru-RU" sz="2000" b="1" dirty="0" err="1" smtClean="0">
                <a:latin typeface="Arial Black" pitchFamily="34" charset="0"/>
              </a:rPr>
              <a:t>змістової</a:t>
            </a:r>
            <a:r>
              <a:rPr lang="ru-RU" sz="2000" b="1" dirty="0" smtClean="0">
                <a:latin typeface="Arial Black" pitchFamily="34" charset="0"/>
              </a:rPr>
              <a:t>, </a:t>
            </a:r>
            <a:r>
              <a:rPr lang="ru-RU" sz="2000" b="1" dirty="0" err="1" smtClean="0">
                <a:latin typeface="Arial Black" pitchFamily="34" charset="0"/>
              </a:rPr>
              <a:t>звукової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цілісності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поетичного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твору</a:t>
            </a:r>
            <a:r>
              <a:rPr lang="ru-RU" sz="2000" b="1" dirty="0" smtClean="0">
                <a:latin typeface="Arial Black" pitchFamily="34" charset="0"/>
              </a:rPr>
              <a:t>».</a:t>
            </a:r>
          </a:p>
          <a:p>
            <a:pPr algn="ctr">
              <a:lnSpc>
                <a:spcPct val="150000"/>
              </a:lnSpc>
            </a:pPr>
            <a:r>
              <a:rPr lang="uk-UA" sz="2000" b="1" i="1" dirty="0" smtClean="0">
                <a:latin typeface="Arial Black" pitchFamily="34" charset="0"/>
              </a:rPr>
              <a:t>М. Жулинський</a:t>
            </a:r>
            <a:endParaRPr lang="ru-RU" sz="2000" b="1" i="1" dirty="0" smtClean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3429000"/>
            <a:ext cx="55983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0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Був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ошелешений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високим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літературним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шедевром </a:t>
            </a:r>
            <a:r>
              <a:rPr lang="ru-RU" sz="20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Анатолія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Мойсієнка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ru-RU" sz="20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збіркою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„</a:t>
            </a:r>
            <a:r>
              <a:rPr lang="ru-RU" sz="20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Віче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мечів</a:t>
            </a:r>
            <a:r>
              <a:rPr lang="ru-RU" sz="2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”.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uk-UA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Петро Сорока, про книжку    </a:t>
            </a:r>
            <a:r>
              <a:rPr lang="ru-RU" sz="2000" b="1" i="1" dirty="0" err="1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паліндромів</a:t>
            </a:r>
            <a:r>
              <a:rPr lang="ru-RU" sz="2000" b="1" i="1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000" i="1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3554" name="Picture 2" descr="https://im3-tub-ua.yandex.net/i?id=8fb9f1b9211447563df6ef3d80d5e6d9&amp;n=33&amp;h=215&amp;w=2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131840" cy="2475537"/>
          </a:xfrm>
          <a:prstGeom prst="rect">
            <a:avLst/>
          </a:prstGeom>
          <a:noFill/>
        </p:spPr>
      </p:pic>
      <p:pic>
        <p:nvPicPr>
          <p:cNvPr id="23556" name="Picture 4" descr="https://im2-tub-ua.yandex.net/i?id=2c680b35f350476588ccd4b81dd540bc&amp;n=33&amp;h=215&amp;w=3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10124"/>
            <a:ext cx="3276600" cy="20478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3140968"/>
            <a:ext cx="349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 Black" pitchFamily="34" charset="0"/>
              </a:rPr>
              <a:t>Поезія - це завжди неповторність.</a:t>
            </a:r>
          </a:p>
          <a:p>
            <a:pPr algn="ctr"/>
            <a:r>
              <a:rPr lang="uk-UA" sz="2000" dirty="0" smtClean="0">
                <a:latin typeface="Arial Black" pitchFamily="34" charset="0"/>
              </a:rPr>
              <a:t>              </a:t>
            </a:r>
            <a:r>
              <a:rPr lang="uk-UA" sz="2000" i="1" dirty="0" smtClean="0">
                <a:latin typeface="Arial Black" pitchFamily="34" charset="0"/>
              </a:rPr>
              <a:t>Л. Костенко</a:t>
            </a:r>
            <a:endParaRPr lang="ru-RU" sz="20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endParaRPr lang="ru-RU" dirty="0"/>
          </a:p>
        </p:txBody>
      </p:sp>
      <p:pic>
        <p:nvPicPr>
          <p:cNvPr id="4" name="Рисунок 3" descr="http://narodna-osvita.com.ua/uploads/SlonovskayaUkrlit8/SlonovskayaUkrlit-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3123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260649"/>
            <a:ext cx="53285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i="1" dirty="0" err="1" smtClean="0">
                <a:solidFill>
                  <a:schemeClr val="bg1"/>
                </a:solidFill>
                <a:latin typeface="Arial Black" pitchFamily="34" charset="0"/>
              </a:rPr>
              <a:t>Паліндромом</a:t>
            </a:r>
            <a:r>
              <a:rPr lang="ru-RU" sz="2000" b="1" dirty="0" smtClean="0">
                <a:latin typeface="Arial Black" pitchFamily="34" charset="0"/>
              </a:rPr>
              <a:t> стала </a:t>
            </a:r>
            <a:r>
              <a:rPr lang="ru-RU" sz="2000" b="1" dirty="0" err="1" smtClean="0">
                <a:latin typeface="Arial Black" pitchFamily="34" charset="0"/>
              </a:rPr>
              <a:t>навіть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назва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однієї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з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поетичних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збірок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Анатолія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Мойсієнка</a:t>
            </a:r>
            <a:r>
              <a:rPr lang="ru-RU" sz="2000" b="1" dirty="0" smtClean="0">
                <a:latin typeface="Arial Black" pitchFamily="34" charset="0"/>
              </a:rPr>
              <a:t>  «</a:t>
            </a:r>
            <a:r>
              <a:rPr lang="ru-RU" sz="2000" b="1" dirty="0" err="1" smtClean="0">
                <a:latin typeface="Arial Black" pitchFamily="34" charset="0"/>
              </a:rPr>
              <a:t>Віче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мечів</a:t>
            </a:r>
            <a:r>
              <a:rPr lang="ru-RU" sz="2000" b="1" dirty="0" smtClean="0">
                <a:latin typeface="Arial Black" pitchFamily="34" charset="0"/>
              </a:rPr>
              <a:t>». </a:t>
            </a:r>
            <a:r>
              <a:rPr lang="ru-RU" sz="2000" b="1" dirty="0" err="1" smtClean="0">
                <a:latin typeface="Arial Black" pitchFamily="34" charset="0"/>
              </a:rPr>
              <a:t>Паліндромні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вірші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можуть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набирати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вигляд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візуальної</a:t>
            </a:r>
            <a:r>
              <a:rPr lang="ru-RU" sz="2000" b="1" dirty="0" smtClean="0">
                <a:latin typeface="Arial Black" pitchFamily="34" charset="0"/>
              </a:rPr>
              <a:t> (</a:t>
            </a:r>
            <a:r>
              <a:rPr lang="ru-RU" sz="2000" b="1" dirty="0" err="1" smtClean="0">
                <a:latin typeface="Arial Black" pitchFamily="34" charset="0"/>
              </a:rPr>
              <a:t>зорової</a:t>
            </a:r>
            <a:r>
              <a:rPr lang="ru-RU" sz="2000" b="1" dirty="0" smtClean="0">
                <a:latin typeface="Arial Black" pitchFamily="34" charset="0"/>
              </a:rPr>
              <a:t>) </a:t>
            </a:r>
            <a:r>
              <a:rPr lang="ru-RU" sz="2000" b="1" dirty="0" err="1" smtClean="0">
                <a:latin typeface="Arial Black" pitchFamily="34" charset="0"/>
              </a:rPr>
              <a:t>поезії</a:t>
            </a:r>
            <a:r>
              <a:rPr lang="ru-RU" sz="2000" b="1" dirty="0" smtClean="0">
                <a:latin typeface="Arial Black" pitchFamily="34" charset="0"/>
              </a:rPr>
              <a:t>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ru-RU" sz="2000" b="1" dirty="0" smtClean="0">
              <a:latin typeface="Arial Black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i="1" dirty="0" err="1" smtClean="0">
                <a:solidFill>
                  <a:schemeClr val="bg1"/>
                </a:solidFill>
                <a:latin typeface="Arial Black" pitchFamily="34" charset="0"/>
              </a:rPr>
              <a:t>Візуальна</a:t>
            </a:r>
            <a:r>
              <a:rPr lang="ru-RU" sz="2000" i="1" dirty="0" smtClean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ru-RU" sz="2000" i="1" dirty="0" err="1" smtClean="0">
                <a:solidFill>
                  <a:schemeClr val="bg1"/>
                </a:solidFill>
                <a:latin typeface="Arial Black" pitchFamily="34" charset="0"/>
              </a:rPr>
              <a:t>зорова</a:t>
            </a:r>
            <a:r>
              <a:rPr lang="ru-RU" sz="2000" i="1" dirty="0" smtClean="0">
                <a:solidFill>
                  <a:schemeClr val="bg1"/>
                </a:solidFill>
                <a:latin typeface="Arial Black" pitchFamily="34" charset="0"/>
              </a:rPr>
              <a:t>) </a:t>
            </a:r>
            <a:r>
              <a:rPr lang="ru-RU" sz="2000" i="1" dirty="0" err="1" smtClean="0">
                <a:solidFill>
                  <a:schemeClr val="bg1"/>
                </a:solidFill>
                <a:latin typeface="Arial Black" pitchFamily="34" charset="0"/>
              </a:rPr>
              <a:t>поезія</a:t>
            </a:r>
            <a:r>
              <a:rPr lang="ru-RU" sz="2000" i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— </a:t>
            </a:r>
            <a:r>
              <a:rPr lang="ru-RU" sz="2000" dirty="0" err="1" smtClean="0">
                <a:latin typeface="Arial Black" pitchFamily="34" charset="0"/>
              </a:rPr>
              <a:t>вірші</a:t>
            </a:r>
            <a:r>
              <a:rPr lang="ru-RU" sz="2000" dirty="0" smtClean="0">
                <a:latin typeface="Arial Black" pitchFamily="34" charset="0"/>
              </a:rPr>
              <a:t>, </a:t>
            </a:r>
            <a:r>
              <a:rPr lang="ru-RU" sz="2000" dirty="0" err="1" smtClean="0">
                <a:latin typeface="Arial Black" pitchFamily="34" charset="0"/>
              </a:rPr>
              <a:t>які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поєднують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зорові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й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літературні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елементи</a:t>
            </a:r>
            <a:r>
              <a:rPr lang="ru-RU" sz="2000" dirty="0" smtClean="0">
                <a:latin typeface="Arial Black" pitchFamily="34" charset="0"/>
              </a:rPr>
              <a:t> в </a:t>
            </a:r>
            <a:r>
              <a:rPr lang="ru-RU" sz="2000" dirty="0" err="1" smtClean="0">
                <a:latin typeface="Arial Black" pitchFamily="34" charset="0"/>
              </a:rPr>
              <a:t>одне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художнє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ціле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ru-RU" sz="2400" b="1" dirty="0" smtClean="0">
              <a:latin typeface="Arial Black" pitchFamily="34" charset="0"/>
            </a:endParaRPr>
          </a:p>
          <a:p>
            <a:pPr algn="just"/>
            <a:endParaRPr lang="en-US" sz="2400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6525344"/>
            <a:ext cx="4608512" cy="57606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628800"/>
            <a:ext cx="6805264" cy="576064"/>
          </a:xfrm>
        </p:spPr>
        <p:txBody>
          <a:bodyPr/>
          <a:lstStyle/>
          <a:p>
            <a:pPr algn="ctr"/>
            <a:r>
              <a:rPr lang="uk-UA" dirty="0" smtClean="0"/>
              <a:t>                                    </a:t>
            </a:r>
            <a:endParaRPr lang="ru-RU" dirty="0"/>
          </a:p>
        </p:txBody>
      </p:sp>
      <p:pic>
        <p:nvPicPr>
          <p:cNvPr id="21506" name="Picture 2" descr="https://im1-tub-ua.yandex.net/i?id=0d6654d660ae0a95da75d6882dfbc883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772284" cy="33440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27784" y="332656"/>
            <a:ext cx="68175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Паліндром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- слово, число, </a:t>
            </a:r>
            <a:r>
              <a:rPr lang="ru-RU" sz="20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набір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словосполучення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або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віршований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рядок, </a:t>
            </a:r>
            <a:r>
              <a:rPr lang="ru-RU" sz="20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які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однаково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читаються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як </a:t>
            </a:r>
            <a:r>
              <a:rPr lang="ru-RU" sz="20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зліва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направо, так </a:t>
            </a:r>
            <a:r>
              <a:rPr lang="ru-RU" sz="20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і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справа </a:t>
            </a:r>
            <a:r>
              <a:rPr lang="ru-RU" sz="20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наліво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Arial Black" pitchFamily="34" charset="0"/>
                <a:ea typeface="+mj-ea"/>
                <a:cs typeface="+mj-cs"/>
              </a:rPr>
              <a:t>.</a:t>
            </a:r>
            <a:b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Arial Black" pitchFamily="34" charset="0"/>
                <a:ea typeface="+mj-ea"/>
                <a:cs typeface="+mj-cs"/>
              </a:rPr>
            </a:b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Arial Black" pitchFamily="34" charset="0"/>
                <a:ea typeface="+mj-ea"/>
                <a:cs typeface="+mj-cs"/>
              </a:rPr>
            </a:br>
            <a:r>
              <a:rPr lang="ru-RU" sz="2000" b="1" i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Око, </a:t>
            </a:r>
            <a:r>
              <a:rPr lang="ru-RU" sz="2000" b="1" i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дід</a:t>
            </a:r>
            <a:r>
              <a:rPr lang="ru-RU" sz="2000" b="1" i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, </a:t>
            </a:r>
            <a:r>
              <a:rPr lang="ru-RU" sz="2000" b="1" i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піп</a:t>
            </a:r>
            <a:r>
              <a:rPr lang="ru-RU" sz="2000" b="1" i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, наган, </a:t>
            </a:r>
            <a:r>
              <a:rPr lang="ru-RU" sz="2000" b="1" i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Пилип</a:t>
            </a:r>
            <a:r>
              <a:rPr lang="ru-RU" sz="2000" b="1" i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, радар, ротатор.</a:t>
            </a:r>
            <a:endParaRPr lang="ru-RU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196752"/>
            <a:ext cx="6633524" cy="4896544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548681"/>
            <a:ext cx="60486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Arial Black" pitchFamily="34" charset="0"/>
              </a:rPr>
              <a:t>Уважно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розгляньте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малюнок</a:t>
            </a:r>
            <a:r>
              <a:rPr lang="ru-RU" sz="2000" dirty="0" smtClean="0">
                <a:latin typeface="Arial Black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Arial Black" pitchFamily="34" charset="0"/>
              </a:rPr>
              <a:t>Які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асоціації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він</a:t>
            </a:r>
            <a:r>
              <a:rPr lang="ru-RU" sz="2000" dirty="0" smtClean="0">
                <a:latin typeface="Arial Black" pitchFamily="34" charset="0"/>
              </a:rPr>
              <a:t> у вас </a:t>
            </a:r>
            <a:r>
              <a:rPr lang="ru-RU" sz="2000" dirty="0" err="1" smtClean="0">
                <a:latin typeface="Arial Black" pitchFamily="34" charset="0"/>
              </a:rPr>
              <a:t>викликає</a:t>
            </a:r>
            <a:r>
              <a:rPr lang="ru-RU" sz="2000" dirty="0" smtClean="0">
                <a:latin typeface="Arial Black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Arial Black" pitchFamily="34" charset="0"/>
              </a:rPr>
              <a:t>Що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прагнув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письменник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відтворити</a:t>
            </a:r>
            <a:r>
              <a:rPr lang="ru-RU" sz="2000" dirty="0" smtClean="0">
                <a:latin typeface="Arial Black" pitchFamily="34" charset="0"/>
              </a:rPr>
              <a:t> у </a:t>
            </a:r>
            <a:r>
              <a:rPr lang="ru-RU" sz="2000" dirty="0" err="1" smtClean="0">
                <a:latin typeface="Arial Black" pitchFamily="34" charset="0"/>
              </a:rPr>
              <a:t>цій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візуальній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поезії</a:t>
            </a:r>
            <a:r>
              <a:rPr lang="ru-RU" sz="2000" dirty="0" smtClean="0">
                <a:latin typeface="Arial Black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Кого </a:t>
            </a:r>
            <a:r>
              <a:rPr lang="ru-RU" sz="2000" dirty="0" err="1" smtClean="0">
                <a:latin typeface="Arial Black" pitchFamily="34" charset="0"/>
              </a:rPr>
              <a:t>митець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розумів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під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хижаками</a:t>
            </a:r>
            <a:r>
              <a:rPr lang="ru-RU" sz="2000" dirty="0" smtClean="0">
                <a:latin typeface="Arial Black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Arial Black" pitchFamily="34" charset="0"/>
              </a:rPr>
              <a:t>Чому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він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пропонує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проти</a:t>
            </a:r>
            <a:r>
              <a:rPr lang="ru-RU" sz="2000" dirty="0" smtClean="0">
                <a:latin typeface="Arial Black" pitchFamily="34" charset="0"/>
              </a:rPr>
              <a:t> них </a:t>
            </a:r>
            <a:r>
              <a:rPr lang="ru-RU" sz="2000" dirty="0" err="1" smtClean="0">
                <a:latin typeface="Arial Black" pitchFamily="34" charset="0"/>
              </a:rPr>
              <a:t>застосовувати</a:t>
            </a:r>
            <a:r>
              <a:rPr lang="ru-RU" sz="2000" dirty="0" smtClean="0">
                <a:latin typeface="Arial Black" pitchFamily="34" charset="0"/>
              </a:rPr>
              <a:t> меч?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Поясніть</a:t>
            </a:r>
            <a:r>
              <a:rPr lang="ru-RU" sz="2000" dirty="0" smtClean="0">
                <a:latin typeface="Arial Black" pitchFamily="34" charset="0"/>
              </a:rPr>
              <a:t> фразу «</a:t>
            </a:r>
            <a:r>
              <a:rPr lang="ru-RU" sz="2000" dirty="0" err="1" smtClean="0">
                <a:latin typeface="Arial Black" pitchFamily="34" charset="0"/>
              </a:rPr>
              <a:t>мирити</a:t>
            </a:r>
            <a:r>
              <a:rPr lang="ru-RU" sz="2000" dirty="0" smtClean="0">
                <a:latin typeface="Arial Black" pitchFamily="34" charset="0"/>
              </a:rPr>
              <a:t> мечем».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Arial Black" pitchFamily="34" charset="0"/>
              </a:rPr>
              <a:t>Що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уособлює</a:t>
            </a:r>
            <a:r>
              <a:rPr lang="ru-RU" sz="2000" dirty="0" smtClean="0">
                <a:latin typeface="Arial Black" pitchFamily="34" charset="0"/>
              </a:rPr>
              <a:t> меч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А. </a:t>
            </a:r>
            <a:r>
              <a:rPr lang="ru-RU" sz="2000" dirty="0" err="1" smtClean="0">
                <a:latin typeface="Arial Black" pitchFamily="34" charset="0"/>
              </a:rPr>
              <a:t>Мойсієнка</a:t>
            </a:r>
            <a:r>
              <a:rPr lang="ru-RU" sz="2000" dirty="0" smtClean="0">
                <a:latin typeface="Arial Black" pitchFamily="34" charset="0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З </a:t>
            </a:r>
            <a:r>
              <a:rPr lang="ru-RU" sz="2000" dirty="0" err="1" smtClean="0">
                <a:latin typeface="Arial Black" pitchFamily="34" charset="0"/>
              </a:rPr>
              <a:t>чим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це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пов’язано</a:t>
            </a:r>
            <a:r>
              <a:rPr lang="ru-RU" sz="2000" dirty="0" smtClean="0">
                <a:latin typeface="Arial Black" pitchFamily="34" charset="0"/>
              </a:rPr>
              <a:t>?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" name="Picture 2" descr="https://im1-tub-ua.yandex.net/i?id=e64ca4c01e6b82f02ca1f8a2b2dec25f&amp;n=33&amp;h=215&amp;w=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532"/>
            <a:ext cx="3059832" cy="48966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80526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solidFill>
                  <a:srgbClr val="002060"/>
                </a:solidFill>
                <a:latin typeface="Arial Black" pitchFamily="34" charset="0"/>
              </a:rPr>
              <a:t>            </a:t>
            </a:r>
            <a:r>
              <a:rPr lang="ru-RU" sz="3600" i="1" dirty="0" err="1" smtClean="0">
                <a:latin typeface="Arial Black" pitchFamily="34" charset="0"/>
              </a:rPr>
              <a:t>Хижих</a:t>
            </a:r>
            <a:r>
              <a:rPr lang="ru-RU" sz="3600" i="1" dirty="0" smtClean="0">
                <a:latin typeface="Arial Black" pitchFamily="34" charset="0"/>
              </a:rPr>
              <a:t> мечем мирим</a:t>
            </a:r>
            <a:endParaRPr lang="ru-RU" sz="36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4248472" cy="5399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</a:rPr>
              <a:t>А та хата -Хата на канатах;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</a:rPr>
              <a:t>І таланило, коли на </a:t>
            </a:r>
            <a:r>
              <a:rPr lang="ru-RU" sz="2000" b="1" dirty="0" err="1" smtClean="0">
                <a:latin typeface="Arial Black" pitchFamily="34" charset="0"/>
              </a:rPr>
              <a:t>латі</a:t>
            </a:r>
            <a:r>
              <a:rPr lang="ru-RU" sz="2000" b="1" dirty="0" smtClean="0">
                <a:latin typeface="Arial Black" pitchFamily="34" charset="0"/>
              </a:rPr>
              <a:t> Будь-де летите. </a:t>
            </a:r>
            <a:r>
              <a:rPr lang="ru-RU" sz="2000" b="1" dirty="0" err="1" smtClean="0">
                <a:latin typeface="Arial Black" pitchFamily="34" charset="0"/>
              </a:rPr>
              <a:t>Ледь</a:t>
            </a:r>
            <a:r>
              <a:rPr lang="ru-RU" sz="2000" b="1" dirty="0" smtClean="0">
                <a:latin typeface="Arial Black" pitchFamily="34" charset="0"/>
              </a:rPr>
              <a:t> дуб У </a:t>
            </a:r>
            <a:r>
              <a:rPr lang="ru-RU" sz="2000" b="1" dirty="0" err="1" smtClean="0">
                <a:latin typeface="Arial Black" pitchFamily="34" charset="0"/>
              </a:rPr>
              <a:t>гіллі</a:t>
            </a:r>
            <a:r>
              <a:rPr lang="ru-RU" sz="2000" b="1" dirty="0" smtClean="0">
                <a:latin typeface="Arial Black" pitchFamily="34" charset="0"/>
              </a:rPr>
              <a:t> - </a:t>
            </a:r>
            <a:r>
              <a:rPr lang="ru-RU" sz="2000" b="1" dirty="0" err="1" smtClean="0">
                <a:latin typeface="Arial Black" pitchFamily="34" charset="0"/>
              </a:rPr>
              <a:t>гу</a:t>
            </a:r>
            <a:r>
              <a:rPr lang="ru-RU" sz="2000" b="1" dirty="0" smtClean="0">
                <a:latin typeface="Arial Black" pitchFamily="34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</a:rPr>
              <a:t>У </a:t>
            </a:r>
            <a:r>
              <a:rPr lang="ru-RU" sz="2000" b="1" dirty="0" err="1" smtClean="0">
                <a:latin typeface="Arial Black" pitchFamily="34" charset="0"/>
              </a:rPr>
              <a:t>гудінні</a:t>
            </a:r>
            <a:r>
              <a:rPr lang="ru-RU" sz="2000" b="1" dirty="0" smtClean="0">
                <a:latin typeface="Arial Black" pitchFamily="34" charset="0"/>
              </a:rPr>
              <a:t> - дугу </a:t>
            </a:r>
            <a:r>
              <a:rPr lang="ru-RU" sz="2000" b="1" dirty="0" err="1" smtClean="0">
                <a:latin typeface="Arial Black" pitchFamily="34" charset="0"/>
              </a:rPr>
              <a:t>Аугує</a:t>
            </a:r>
            <a:r>
              <a:rPr lang="ru-RU" sz="2000" b="1" dirty="0" smtClean="0">
                <a:latin typeface="Arial Black" pitchFamily="34" charset="0"/>
              </a:rPr>
              <a:t> у гуд.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</a:rPr>
              <a:t>У </a:t>
            </a:r>
            <a:r>
              <a:rPr lang="ru-RU" sz="2000" b="1" dirty="0" err="1" smtClean="0">
                <a:latin typeface="Arial Black" pitchFamily="34" charset="0"/>
              </a:rPr>
              <a:t>ву-Хах</a:t>
            </a:r>
            <a:r>
              <a:rPr lang="ru-RU" sz="2000" b="1" dirty="0" smtClean="0">
                <a:latin typeface="Arial Black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2000" b="1" dirty="0" err="1" smtClean="0">
                <a:latin typeface="Arial Black" pitchFamily="34" charset="0"/>
              </a:rPr>
              <a:t>У-гу</a:t>
            </a:r>
            <a:r>
              <a:rPr lang="ru-RU" sz="2000" b="1" dirty="0" smtClean="0">
                <a:latin typeface="Arial Black" pitchFamily="34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</a:rPr>
              <a:t>Хата - шум у </a:t>
            </a:r>
            <a:r>
              <a:rPr lang="ru-RU" sz="2000" b="1" dirty="0" err="1" smtClean="0">
                <a:latin typeface="Arial Black" pitchFamily="34" charset="0"/>
              </a:rPr>
              <a:t>шатах</a:t>
            </a:r>
            <a:r>
              <a:rPr lang="ru-RU" sz="2000" b="1" dirty="0" smtClean="0">
                <a:latin typeface="Arial Black" pitchFamily="34" charset="0"/>
              </a:rPr>
              <a:t>. Хата - гопака по </a:t>
            </a:r>
            <a:r>
              <a:rPr lang="ru-RU" sz="2000" b="1" dirty="0" err="1" smtClean="0">
                <a:latin typeface="Arial Black" pitchFamily="34" charset="0"/>
              </a:rPr>
              <a:t>гатах</a:t>
            </a:r>
            <a:r>
              <a:rPr lang="ru-RU" sz="2000" b="1" dirty="0" smtClean="0">
                <a:latin typeface="Arial Black" pitchFamily="34" charset="0"/>
              </a:rPr>
              <a:t>. Хата - чумакам у чатах. Хата - </a:t>
            </a:r>
            <a:r>
              <a:rPr lang="ru-RU" sz="2000" b="1" dirty="0" err="1" smtClean="0">
                <a:latin typeface="Arial Black" pitchFamily="34" charset="0"/>
              </a:rPr>
              <a:t>пракут</a:t>
            </a:r>
            <a:r>
              <a:rPr lang="ru-RU" sz="2000" b="1" dirty="0" smtClean="0">
                <a:latin typeface="Arial Black" pitchFamily="34" charset="0"/>
              </a:rPr>
              <a:t> у Карпатах.</a:t>
            </a:r>
          </a:p>
        </p:txBody>
      </p:sp>
      <p:pic>
        <p:nvPicPr>
          <p:cNvPr id="19458" name="Picture 2" descr="https://im1-tub-ua.yandex.net/i?id=629529446804cd7735bbcc6e76811ade&amp;n=33&amp;h=215&amp;w=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6672"/>
            <a:ext cx="3721609" cy="5884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568</TotalTime>
  <Words>970</Words>
  <Application>Microsoft Office PowerPoint</Application>
  <PresentationFormat>Экран (4:3)</PresentationFormat>
  <Paragraphs>179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               </vt:lpstr>
      <vt:lpstr>             </vt:lpstr>
      <vt:lpstr>     </vt:lpstr>
      <vt:lpstr>             </vt:lpstr>
      <vt:lpstr> </vt:lpstr>
      <vt:lpstr> </vt:lpstr>
      <vt:lpstr>      </vt:lpstr>
      <vt:lpstr>   </vt:lpstr>
      <vt:lpstr>             </vt:lpstr>
      <vt:lpstr> </vt:lpstr>
      <vt:lpstr> </vt:lpstr>
      <vt:lpstr>      </vt:lpstr>
      <vt:lpstr>Рідкісна книжка, такої, певне, більше в світі нема.          </vt:lpstr>
      <vt:lpstr>        </vt:lpstr>
      <vt:lpstr> </vt:lpstr>
      <vt:lpstr>    </vt:lpstr>
      <vt:lpstr>  </vt:lpstr>
      <vt:lpstr>   </vt:lpstr>
      <vt:lpstr>   </vt:lpstr>
      <vt:lpstr>Як музика передає настрій ліричного героя?     </vt:lpstr>
      <vt:lpstr>      </vt:lpstr>
      <vt:lpstr> </vt:lpstr>
      <vt:lpstr> </vt:lpstr>
      <vt:lpstr>       </vt:lpstr>
      <vt:lpstr> </vt:lpstr>
      <vt:lpstr> </vt:lpstr>
      <vt:lpstr>          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</dc:title>
  <dc:creator>Тетьяна</dc:creator>
  <cp:lastModifiedBy>Тетьяна</cp:lastModifiedBy>
  <cp:revision>121</cp:revision>
  <dcterms:created xsi:type="dcterms:W3CDTF">2016-12-16T12:45:05Z</dcterms:created>
  <dcterms:modified xsi:type="dcterms:W3CDTF">2017-02-19T11:27:39Z</dcterms:modified>
</cp:coreProperties>
</file>